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notesSlides/notesSlide52.xml" ContentType="application/vnd.openxmlformats-officedocument.presentationml.notesSlide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  <p:sldMasterId id="2147483853" r:id="rId2"/>
    <p:sldMasterId id="2147483876" r:id="rId3"/>
    <p:sldMasterId id="2147483888" r:id="rId4"/>
    <p:sldMasterId id="2147483900" r:id="rId5"/>
    <p:sldMasterId id="2147483912" r:id="rId6"/>
    <p:sldMasterId id="2147483926" r:id="rId7"/>
  </p:sldMasterIdLst>
  <p:notesMasterIdLst>
    <p:notesMasterId r:id="rId97"/>
  </p:notesMasterIdLst>
  <p:handoutMasterIdLst>
    <p:handoutMasterId r:id="rId98"/>
  </p:handoutMasterIdLst>
  <p:sldIdLst>
    <p:sldId id="841" r:id="rId8"/>
    <p:sldId id="1018" r:id="rId9"/>
    <p:sldId id="973" r:id="rId10"/>
    <p:sldId id="981" r:id="rId11"/>
    <p:sldId id="995" r:id="rId12"/>
    <p:sldId id="974" r:id="rId13"/>
    <p:sldId id="993" r:id="rId14"/>
    <p:sldId id="982" r:id="rId15"/>
    <p:sldId id="976" r:id="rId16"/>
    <p:sldId id="994" r:id="rId17"/>
    <p:sldId id="1003" r:id="rId18"/>
    <p:sldId id="983" r:id="rId19"/>
    <p:sldId id="978" r:id="rId20"/>
    <p:sldId id="1001" r:id="rId21"/>
    <p:sldId id="977" r:id="rId22"/>
    <p:sldId id="984" r:id="rId23"/>
    <p:sldId id="997" r:id="rId24"/>
    <p:sldId id="1019" r:id="rId25"/>
    <p:sldId id="1000" r:id="rId26"/>
    <p:sldId id="999" r:id="rId27"/>
    <p:sldId id="996" r:id="rId28"/>
    <p:sldId id="998" r:id="rId29"/>
    <p:sldId id="1002" r:id="rId30"/>
    <p:sldId id="985" r:id="rId31"/>
    <p:sldId id="1020" r:id="rId32"/>
    <p:sldId id="986" r:id="rId33"/>
    <p:sldId id="1022" r:id="rId34"/>
    <p:sldId id="1021" r:id="rId35"/>
    <p:sldId id="987" r:id="rId36"/>
    <p:sldId id="1023" r:id="rId37"/>
    <p:sldId id="1041" r:id="rId38"/>
    <p:sldId id="991" r:id="rId39"/>
    <p:sldId id="1024" r:id="rId40"/>
    <p:sldId id="1025" r:id="rId41"/>
    <p:sldId id="990" r:id="rId42"/>
    <p:sldId id="909" r:id="rId43"/>
    <p:sldId id="870" r:id="rId44"/>
    <p:sldId id="928" r:id="rId45"/>
    <p:sldId id="945" r:id="rId46"/>
    <p:sldId id="946" r:id="rId47"/>
    <p:sldId id="948" r:id="rId48"/>
    <p:sldId id="1029" r:id="rId49"/>
    <p:sldId id="952" r:id="rId50"/>
    <p:sldId id="966" r:id="rId51"/>
    <p:sldId id="1038" r:id="rId52"/>
    <p:sldId id="968" r:id="rId53"/>
    <p:sldId id="950" r:id="rId54"/>
    <p:sldId id="954" r:id="rId55"/>
    <p:sldId id="871" r:id="rId56"/>
    <p:sldId id="964" r:id="rId57"/>
    <p:sldId id="955" r:id="rId58"/>
    <p:sldId id="956" r:id="rId59"/>
    <p:sldId id="957" r:id="rId60"/>
    <p:sldId id="1026" r:id="rId61"/>
    <p:sldId id="1027" r:id="rId62"/>
    <p:sldId id="1028" r:id="rId63"/>
    <p:sldId id="887" r:id="rId64"/>
    <p:sldId id="889" r:id="rId65"/>
    <p:sldId id="886" r:id="rId66"/>
    <p:sldId id="934" r:id="rId67"/>
    <p:sldId id="1030" r:id="rId68"/>
    <p:sldId id="847" r:id="rId69"/>
    <p:sldId id="892" r:id="rId70"/>
    <p:sldId id="1031" r:id="rId71"/>
    <p:sldId id="1032" r:id="rId72"/>
    <p:sldId id="1033" r:id="rId73"/>
    <p:sldId id="1034" r:id="rId74"/>
    <p:sldId id="1035" r:id="rId75"/>
    <p:sldId id="1036" r:id="rId76"/>
    <p:sldId id="875" r:id="rId77"/>
    <p:sldId id="959" r:id="rId78"/>
    <p:sldId id="911" r:id="rId79"/>
    <p:sldId id="910" r:id="rId80"/>
    <p:sldId id="912" r:id="rId81"/>
    <p:sldId id="913" r:id="rId82"/>
    <p:sldId id="914" r:id="rId83"/>
    <p:sldId id="895" r:id="rId84"/>
    <p:sldId id="896" r:id="rId85"/>
    <p:sldId id="898" r:id="rId86"/>
    <p:sldId id="900" r:id="rId87"/>
    <p:sldId id="840" r:id="rId88"/>
    <p:sldId id="1009" r:id="rId89"/>
    <p:sldId id="1010" r:id="rId90"/>
    <p:sldId id="1011" r:id="rId91"/>
    <p:sldId id="1013" r:id="rId92"/>
    <p:sldId id="1014" r:id="rId93"/>
    <p:sldId id="1015" r:id="rId94"/>
    <p:sldId id="1016" r:id="rId95"/>
    <p:sldId id="1017" r:id="rId9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1018"/>
            <p14:sldId id="973"/>
            <p14:sldId id="981"/>
            <p14:sldId id="995"/>
            <p14:sldId id="974"/>
            <p14:sldId id="993"/>
            <p14:sldId id="982"/>
            <p14:sldId id="976"/>
            <p14:sldId id="994"/>
            <p14:sldId id="1003"/>
            <p14:sldId id="983"/>
            <p14:sldId id="978"/>
            <p14:sldId id="1001"/>
            <p14:sldId id="977"/>
            <p14:sldId id="984"/>
            <p14:sldId id="997"/>
            <p14:sldId id="1019"/>
            <p14:sldId id="1000"/>
            <p14:sldId id="999"/>
            <p14:sldId id="996"/>
            <p14:sldId id="998"/>
            <p14:sldId id="1002"/>
            <p14:sldId id="985"/>
            <p14:sldId id="1020"/>
            <p14:sldId id="986"/>
            <p14:sldId id="1022"/>
            <p14:sldId id="1021"/>
            <p14:sldId id="987"/>
            <p14:sldId id="1023"/>
            <p14:sldId id="1041"/>
            <p14:sldId id="991"/>
            <p14:sldId id="1024"/>
            <p14:sldId id="1025"/>
            <p14:sldId id="990"/>
            <p14:sldId id="909"/>
            <p14:sldId id="870"/>
            <p14:sldId id="928"/>
            <p14:sldId id="945"/>
            <p14:sldId id="946"/>
            <p14:sldId id="948"/>
            <p14:sldId id="1029"/>
            <p14:sldId id="952"/>
            <p14:sldId id="966"/>
            <p14:sldId id="1038"/>
            <p14:sldId id="968"/>
            <p14:sldId id="950"/>
            <p14:sldId id="954"/>
            <p14:sldId id="871"/>
            <p14:sldId id="964"/>
            <p14:sldId id="955"/>
            <p14:sldId id="956"/>
            <p14:sldId id="957"/>
            <p14:sldId id="1026"/>
            <p14:sldId id="1027"/>
            <p14:sldId id="1028"/>
            <p14:sldId id="887"/>
            <p14:sldId id="889"/>
            <p14:sldId id="886"/>
            <p14:sldId id="934"/>
            <p14:sldId id="1030"/>
            <p14:sldId id="847"/>
            <p14:sldId id="892"/>
            <p14:sldId id="1031"/>
            <p14:sldId id="1032"/>
            <p14:sldId id="1033"/>
            <p14:sldId id="1034"/>
            <p14:sldId id="1035"/>
            <p14:sldId id="1036"/>
            <p14:sldId id="875"/>
            <p14:sldId id="959"/>
            <p14:sldId id="911"/>
            <p14:sldId id="910"/>
            <p14:sldId id="912"/>
            <p14:sldId id="913"/>
            <p14:sldId id="914"/>
            <p14:sldId id="895"/>
            <p14:sldId id="896"/>
            <p14:sldId id="898"/>
            <p14:sldId id="900"/>
            <p14:sldId id="840"/>
            <p14:sldId id="1009"/>
            <p14:sldId id="1010"/>
          </p14:sldIdLst>
        </p14:section>
        <p14:section name="SparkTraining" id="{D8A0AFE3-3AB0-B54B-B14E-62F823B72D1B}">
          <p14:sldIdLst>
            <p14:sldId id="1011"/>
            <p14:sldId id="1013"/>
            <p14:sldId id="1014"/>
            <p14:sldId id="1015"/>
            <p14:sldId id="1016"/>
            <p14:sldId id="10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9" autoAdjust="0"/>
    <p:restoredTop sz="89048" autoAdjust="0"/>
  </p:normalViewPr>
  <p:slideViewPr>
    <p:cSldViewPr snapToObjects="1">
      <p:cViewPr varScale="1">
        <p:scale>
          <a:sx n="113" d="100"/>
          <a:sy n="113" d="100"/>
        </p:scale>
        <p:origin x="2008" y="184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76.145994780772199</c:v>
                </c:pt>
                <c:pt idx="1">
                  <c:v>88.678801192789294</c:v>
                </c:pt>
                <c:pt idx="2">
                  <c:v>112.99882750795921</c:v>
                </c:pt>
                <c:pt idx="3">
                  <c:v>169.02987438906399</c:v>
                </c:pt>
                <c:pt idx="4">
                  <c:v>190.43827794085999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ED-2E47-9C97-35151B817C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834408"/>
        <c:axId val="-2093176424"/>
      </c:scatterChart>
      <c:valAx>
        <c:axId val="-2107834408"/>
        <c:scaling>
          <c:orientation val="minMax"/>
          <c:max val="2012"/>
          <c:min val="2008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Year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93176424"/>
        <c:crosses val="autoZero"/>
        <c:crossBetween val="midCat"/>
      </c:valAx>
      <c:valAx>
        <c:axId val="-2093176424"/>
        <c:scaling>
          <c:orientation val="minMax"/>
          <c:min val="6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Ratio of Edges to Vertices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0783440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12862217</c:v>
                </c:pt>
                <c:pt idx="1">
                  <c:v>666804</c:v>
                </c:pt>
                <c:pt idx="2">
                  <c:v>159879</c:v>
                </c:pt>
                <c:pt idx="3">
                  <c:v>93991</c:v>
                </c:pt>
                <c:pt idx="4">
                  <c:v>111466</c:v>
                </c:pt>
                <c:pt idx="5">
                  <c:v>133899</c:v>
                </c:pt>
                <c:pt idx="6">
                  <c:v>137839</c:v>
                </c:pt>
                <c:pt idx="7">
                  <c:v>154630</c:v>
                </c:pt>
                <c:pt idx="8">
                  <c:v>173874</c:v>
                </c:pt>
                <c:pt idx="9">
                  <c:v>208319</c:v>
                </c:pt>
                <c:pt idx="10">
                  <c:v>272781</c:v>
                </c:pt>
                <c:pt idx="11">
                  <c:v>310416</c:v>
                </c:pt>
                <c:pt idx="12">
                  <c:v>372840</c:v>
                </c:pt>
                <c:pt idx="13">
                  <c:v>885289</c:v>
                </c:pt>
                <c:pt idx="14">
                  <c:v>676474</c:v>
                </c:pt>
                <c:pt idx="15">
                  <c:v>604419</c:v>
                </c:pt>
                <c:pt idx="16">
                  <c:v>633925</c:v>
                </c:pt>
                <c:pt idx="17">
                  <c:v>653573</c:v>
                </c:pt>
                <c:pt idx="18">
                  <c:v>662725</c:v>
                </c:pt>
                <c:pt idx="19">
                  <c:v>677578</c:v>
                </c:pt>
                <c:pt idx="20">
                  <c:v>685395</c:v>
                </c:pt>
                <c:pt idx="21">
                  <c:v>635978</c:v>
                </c:pt>
                <c:pt idx="22">
                  <c:v>603023</c:v>
                </c:pt>
                <c:pt idx="23">
                  <c:v>548655</c:v>
                </c:pt>
                <c:pt idx="24">
                  <c:v>556559</c:v>
                </c:pt>
                <c:pt idx="25">
                  <c:v>443679</c:v>
                </c:pt>
                <c:pt idx="26">
                  <c:v>396303</c:v>
                </c:pt>
                <c:pt idx="27">
                  <c:v>279793</c:v>
                </c:pt>
                <c:pt idx="28">
                  <c:v>245435</c:v>
                </c:pt>
                <c:pt idx="29">
                  <c:v>224772</c:v>
                </c:pt>
                <c:pt idx="30">
                  <c:v>174282</c:v>
                </c:pt>
                <c:pt idx="31">
                  <c:v>79238</c:v>
                </c:pt>
                <c:pt idx="32">
                  <c:v>89700</c:v>
                </c:pt>
                <c:pt idx="33">
                  <c:v>30371</c:v>
                </c:pt>
                <c:pt idx="34">
                  <c:v>17897</c:v>
                </c:pt>
                <c:pt idx="35">
                  <c:v>11786</c:v>
                </c:pt>
                <c:pt idx="36">
                  <c:v>8049</c:v>
                </c:pt>
                <c:pt idx="37">
                  <c:v>5281</c:v>
                </c:pt>
                <c:pt idx="38">
                  <c:v>3657</c:v>
                </c:pt>
                <c:pt idx="39">
                  <c:v>2312</c:v>
                </c:pt>
                <c:pt idx="40">
                  <c:v>1569</c:v>
                </c:pt>
                <c:pt idx="41">
                  <c:v>1069</c:v>
                </c:pt>
                <c:pt idx="42">
                  <c:v>805</c:v>
                </c:pt>
                <c:pt idx="43">
                  <c:v>571</c:v>
                </c:pt>
                <c:pt idx="44">
                  <c:v>396</c:v>
                </c:pt>
                <c:pt idx="45">
                  <c:v>261</c:v>
                </c:pt>
                <c:pt idx="46">
                  <c:v>161</c:v>
                </c:pt>
                <c:pt idx="47">
                  <c:v>127</c:v>
                </c:pt>
                <c:pt idx="48">
                  <c:v>89</c:v>
                </c:pt>
                <c:pt idx="49">
                  <c:v>62</c:v>
                </c:pt>
                <c:pt idx="50">
                  <c:v>40</c:v>
                </c:pt>
                <c:pt idx="51">
                  <c:v>28</c:v>
                </c:pt>
                <c:pt idx="52">
                  <c:v>21</c:v>
                </c:pt>
                <c:pt idx="53">
                  <c:v>16</c:v>
                </c:pt>
                <c:pt idx="54">
                  <c:v>9</c:v>
                </c:pt>
                <c:pt idx="55">
                  <c:v>4</c:v>
                </c:pt>
                <c:pt idx="56">
                  <c:v>2</c:v>
                </c:pt>
                <c:pt idx="57">
                  <c:v>4</c:v>
                </c:pt>
                <c:pt idx="58">
                  <c:v>3</c:v>
                </c:pt>
                <c:pt idx="59">
                  <c:v>3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8D-E844-A102-30FDA5E25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088152"/>
        <c:axId val="-2084096760"/>
      </c:scatterChart>
      <c:valAx>
        <c:axId val="-2084088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Number of Updates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-2084096760"/>
        <c:crosses val="autoZero"/>
        <c:crossBetween val="midCat"/>
      </c:valAx>
      <c:valAx>
        <c:axId val="-208409676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-208408815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A12-CF43-8098-0CA84202E6C1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12-CF43-8098-0CA84202E6C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354</c:v>
                </c:pt>
                <c:pt idx="2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12-CF43-8098-0CA84202E6C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13947624"/>
        <c:axId val="-2113956568"/>
      </c:barChart>
      <c:catAx>
        <c:axId val="-21139476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13956568"/>
        <c:crosses val="autoZero"/>
        <c:auto val="1"/>
        <c:lblAlgn val="ctr"/>
        <c:lblOffset val="100"/>
        <c:noMultiLvlLbl val="0"/>
      </c:catAx>
      <c:valAx>
        <c:axId val="-21139565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13947624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A3-2E4D-A2E7-878D56CE9768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1A3-2E4D-A2E7-878D56CE976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68</c:v>
                </c:pt>
                <c:pt idx="2">
                  <c:v>207</c:v>
                </c:pt>
                <c:pt idx="3">
                  <c:v>354</c:v>
                </c:pt>
                <c:pt idx="4">
                  <c:v>1340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A3-2E4D-A2E7-878D56CE97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28155144"/>
        <c:axId val="-2127627560"/>
      </c:barChart>
      <c:catAx>
        <c:axId val="-212815514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7627560"/>
        <c:crosses val="autoZero"/>
        <c:auto val="1"/>
        <c:lblAlgn val="ctr"/>
        <c:lblOffset val="100"/>
        <c:noMultiLvlLbl val="0"/>
      </c:catAx>
      <c:valAx>
        <c:axId val="-2127627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28155144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01"/>
          <c:y val="0.109570385865619"/>
          <c:w val="0.82334864391951001"/>
          <c:h val="0.558572704696196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4D-D34D-B6B3-3B125B0DC3FF}"/>
              </c:ext>
            </c:extLst>
          </c:dPt>
          <c:dLbls>
            <c:dLbl>
              <c:idx val="1"/>
              <c:layout>
                <c:manualLayout>
                  <c:x val="1.1437908496731999E-2"/>
                  <c:y val="-4.111494964300789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4D-D34D-B6B3-3B125B0DC3F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</c:v>
                </c:pt>
                <c:pt idx="1">
                  <c:v>451</c:v>
                </c:pt>
                <c:pt idx="2">
                  <c:v>749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4D-D34D-B6B3-3B125B0DC3F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07031640"/>
        <c:axId val="-2107014680"/>
      </c:barChart>
      <c:catAx>
        <c:axId val="-210703164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07014680"/>
        <c:crosses val="autoZero"/>
        <c:auto val="1"/>
        <c:lblAlgn val="ctr"/>
        <c:lblOffset val="100"/>
        <c:noMultiLvlLbl val="0"/>
      </c:catAx>
      <c:valAx>
        <c:axId val="-210701468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Runtime (in seconds, PageRank for 10</a:t>
                </a:r>
                <a:r>
                  <a:rPr lang="en-US" baseline="0" dirty="0"/>
                  <a:t> iterations</a:t>
                </a:r>
                <a:r>
                  <a:rPr lang="en-US" dirty="0"/>
                  <a:t>)</a:t>
                </a:r>
              </a:p>
            </c:rich>
          </c:tx>
          <c:layout>
            <c:manualLayout>
              <c:xMode val="edge"/>
              <c:yMode val="edge"/>
              <c:x val="0.25648988729349997"/>
              <c:y val="0.8514057615960930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07031640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798"/>
          <c:y val="0.163015709206175"/>
          <c:w val="0.69262968967114402"/>
          <c:h val="0.5051276340630279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A66-344C-84F0-08B8E10A75B3}"/>
              </c:ext>
            </c:extLst>
          </c:dPt>
          <c:dLbls>
            <c:dLbl>
              <c:idx val="1"/>
              <c:layout>
                <c:manualLayout>
                  <c:x val="9.9673202614379106E-2"/>
                  <c:y val="-4.11142120300204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66-344C-84F0-08B8E10A75B3}"/>
                </c:ext>
              </c:extLst>
            </c:dLbl>
            <c:dLbl>
              <c:idx val="3"/>
              <c:layout>
                <c:manualLayout>
                  <c:x val="0.35784313725490202"/>
                  <c:y val="1.26130152518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66-344C-84F0-08B8E10A75B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</c:v>
                </c:pt>
                <c:pt idx="3">
                  <c:v>1492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66-344C-84F0-08B8E10A75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</c:v>
                </c:pt>
                <c:pt idx="2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66-344C-84F0-08B8E10A75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A66-344C-84F0-08B8E10A75B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A66-344C-84F0-08B8E10A75B3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</c:v>
                </c:pt>
                <c:pt idx="2">
                  <c:v>275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A66-344C-84F0-08B8E10A75B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66-344C-84F0-08B8E10A75B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122022088"/>
        <c:axId val="-2122037240"/>
      </c:barChart>
      <c:catAx>
        <c:axId val="-21220220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22037240"/>
        <c:crosses val="autoZero"/>
        <c:auto val="1"/>
        <c:lblAlgn val="ctr"/>
        <c:lblOffset val="100"/>
        <c:noMultiLvlLbl val="0"/>
      </c:catAx>
      <c:valAx>
        <c:axId val="-212203724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Total Runtime (in Seconds)</a:t>
                </a:r>
              </a:p>
            </c:rich>
          </c:tx>
          <c:layout>
            <c:manualLayout>
              <c:xMode val="edge"/>
              <c:yMode val="edge"/>
              <c:x val="0.34309119448304198"/>
              <c:y val="0.8144052203458309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22022088"/>
        <c:crosses val="autoZero"/>
        <c:crossBetween val="between"/>
        <c:majorUnit val="200"/>
        <c:minorUnit val="2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Enron Email Graph: https://</a:t>
            </a:r>
            <a:r>
              <a:rPr lang="en-US" dirty="0" err="1"/>
              <a:t>www.sciencenews.org</a:t>
            </a:r>
            <a:r>
              <a:rPr lang="en-US" dirty="0"/>
              <a:t>/article/information-flow-can-reveal-dirty-deeds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58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</a:t>
            </a:r>
            <a:r>
              <a:rPr lang="en-US" baseline="0" dirty="0"/>
              <a:t> </a:t>
            </a:r>
            <a:r>
              <a:rPr lang="en-US" baseline="0" dirty="0" err="1"/>
              <a:t>www.</a:t>
            </a:r>
            <a:r>
              <a:rPr lang="en-US" dirty="0" err="1"/>
              <a:t>graphlab.com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30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 http://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File:Latent_Dirichlet_allocation.svg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4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academic.research.microsoft.com</a:t>
            </a:r>
            <a:r>
              <a:rPr lang="en-US" dirty="0"/>
              <a:t>/VisualExplorer#2952384&amp;1112639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6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35F6D-BA34-F541-9DBB-DD8D7132CE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921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Citation: http://</a:t>
            </a:r>
            <a:r>
              <a:rPr lang="en-US" dirty="0" err="1"/>
              <a:t>www.cs.cmu.edu</a:t>
            </a:r>
            <a:r>
              <a:rPr lang="en-US" dirty="0"/>
              <a:t>/~jure/pubs/</a:t>
            </a:r>
            <a:r>
              <a:rPr lang="en-US" dirty="0" err="1"/>
              <a:t>powergrowth-tkdd.pdf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</a:t>
            </a:r>
            <a:r>
              <a:rPr lang="en-US" baseline="0" dirty="0"/>
              <a:t> from: http://</a:t>
            </a:r>
            <a:r>
              <a:rPr lang="en-US" baseline="0" dirty="0" err="1"/>
              <a:t>arxiv.org</a:t>
            </a:r>
            <a:r>
              <a:rPr lang="en-US" baseline="0" dirty="0"/>
              <a:t>/abs/0810.1355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50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to: http://</a:t>
            </a:r>
            <a:r>
              <a:rPr lang="en-US" dirty="0" err="1"/>
              <a:t>www.emapsproject.com</a:t>
            </a:r>
            <a:r>
              <a:rPr lang="en-US" dirty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equation 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6890C-274A-9745-A028-AB26E00C166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88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(10/3/14 09:56) -----</a:t>
            </a:r>
          </a:p>
          <a:p>
            <a:r>
              <a:rPr lang="en-US"/>
              <a:t>Graph System Optimizations</a:t>
            </a:r>
          </a:p>
          <a:p>
            <a:endParaRPr lang="en-US"/>
          </a:p>
          <a:p>
            <a:r>
              <a:rPr lang="en-US"/>
              <a:t>Make more crisp vertex-cut to mirror transition</a:t>
            </a:r>
          </a:p>
          <a:p>
            <a:endParaRPr lang="en-US"/>
          </a:p>
          <a:p>
            <a:r>
              <a:rPr lang="en-US"/>
              <a:t>The Price we paid to do this was a specialized system.   The question is how to make these optimizations work in a generalized.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39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7319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367E9-6217-467F-9FBB-578A0F4503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0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89AEB-C4A3-6646-B595-940E0655BE6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432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due to: http://</a:t>
            </a:r>
            <a:r>
              <a:rPr lang="en-US" dirty="0" err="1"/>
              <a:t>www.emapsproject.com</a:t>
            </a:r>
            <a:r>
              <a:rPr lang="en-US" dirty="0"/>
              <a:t>/blog/archives/1572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9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list of papers to bottom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718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</a:t>
            </a:r>
            <a:r>
              <a:rPr lang="en-US" dirty="0" err="1"/>
              <a:t>mrTriplets</a:t>
            </a:r>
            <a:r>
              <a:rPr lang="en-US" dirty="0"/>
              <a:t> more visible.</a:t>
            </a:r>
          </a:p>
          <a:p>
            <a:endParaRPr lang="en-US" dirty="0"/>
          </a:p>
          <a:p>
            <a:r>
              <a:rPr lang="en-US" dirty="0"/>
              <a:t>Emphasize how this </a:t>
            </a:r>
            <a:r>
              <a:rPr lang="en-US"/>
              <a:t>API blurs</a:t>
            </a:r>
            <a:r>
              <a:rPr lang="en-US" baseline="0"/>
              <a:t> distinction between graphs and 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insidesearch</a:t>
            </a:r>
            <a:r>
              <a:rPr lang="en-US" dirty="0"/>
              <a:t>/features/search/</a:t>
            </a:r>
            <a:r>
              <a:rPr lang="en-US" dirty="0" err="1"/>
              <a:t>knowledge.html</a:t>
            </a:r>
            <a:endParaRPr lang="en-US" dirty="0"/>
          </a:p>
          <a:p>
            <a:r>
              <a:rPr lang="en-US" dirty="0"/>
              <a:t>http://www.w3.org/Talks/2002/10/16-sw/slide7-0.html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60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69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simple set of </a:t>
            </a:r>
            <a:r>
              <a:rPr lang="en-US" baseline="0" dirty="0" err="1"/>
              <a:t>GraphX</a:t>
            </a:r>
            <a:r>
              <a:rPr lang="en-US" baseline="0" dirty="0"/>
              <a:t> operators are capable of expressing not only existing graph processing systems but can also be more convenient to express certain graph algorithms directly.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077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ADAE87-5955-4B76-87EE-B76E9A46D816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</a:t>
            </a:r>
            <a:r>
              <a:rPr lang="en-US" baseline="0" dirty="0"/>
              <a:t> chain image due to: </a:t>
            </a:r>
            <a:r>
              <a:rPr lang="en-US" dirty="0"/>
              <a:t>http://</a:t>
            </a:r>
            <a:r>
              <a:rPr lang="en-US" dirty="0" err="1"/>
              <a:t>www.hedon.info</a:t>
            </a:r>
            <a:r>
              <a:rPr lang="en-US" dirty="0"/>
              <a:t>/BP56:HouseholdEnergyPovertyAndParaffinInSouthAfrica</a:t>
            </a:r>
          </a:p>
          <a:p>
            <a:r>
              <a:rPr lang="en-US" dirty="0" err="1"/>
              <a:t>Bitcoin</a:t>
            </a:r>
            <a:r>
              <a:rPr lang="en-US" dirty="0"/>
              <a:t> network: http://anonymity-in-</a:t>
            </a:r>
            <a:r>
              <a:rPr lang="en-US" dirty="0" err="1"/>
              <a:t>bitcoin.blogspot.com</a:t>
            </a:r>
            <a:r>
              <a:rPr lang="en-US" dirty="0"/>
              <a:t>/2011/07/</a:t>
            </a:r>
            <a:r>
              <a:rPr lang="en-US" dirty="0" err="1"/>
              <a:t>bitcoin</a:t>
            </a:r>
            <a:r>
              <a:rPr lang="en-US" dirty="0"/>
              <a:t>-is-not-</a:t>
            </a:r>
            <a:r>
              <a:rPr lang="en-US" dirty="0" err="1"/>
              <a:t>anonymous.html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faster in human time</a:t>
            </a:r>
            <a:r>
              <a:rPr lang="en-US" baseline="0" dirty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</a:t>
            </a:r>
            <a:r>
              <a:rPr lang="en-US" baseline="0" dirty="0"/>
              <a:t> chain image due to: </a:t>
            </a:r>
            <a:r>
              <a:rPr lang="en-US" dirty="0"/>
              <a:t>http://</a:t>
            </a:r>
            <a:r>
              <a:rPr lang="en-US" dirty="0" err="1"/>
              <a:t>www.hedon.info</a:t>
            </a:r>
            <a:r>
              <a:rPr lang="en-US" dirty="0"/>
              <a:t>/BP56:HouseholdEnergyPovertyAndParaffinInSouthAfrica</a:t>
            </a:r>
          </a:p>
          <a:p>
            <a:r>
              <a:rPr lang="en-US" dirty="0"/>
              <a:t>http://</a:t>
            </a:r>
            <a:r>
              <a:rPr lang="en-US" dirty="0" err="1"/>
              <a:t>www.cmu.edu</a:t>
            </a:r>
            <a:r>
              <a:rPr lang="en-US" dirty="0"/>
              <a:t>/joss/content/articles/volume4/</a:t>
            </a:r>
            <a:r>
              <a:rPr lang="en-US" dirty="0" err="1"/>
              <a:t>KrempelPlumper.html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www.opencb.org</a:t>
            </a:r>
            <a:r>
              <a:rPr lang="en-US" dirty="0"/>
              <a:t>/sites/</a:t>
            </a:r>
            <a:r>
              <a:rPr lang="en-US" dirty="0" err="1"/>
              <a:t>opencb.org</a:t>
            </a:r>
            <a:r>
              <a:rPr lang="en-US" dirty="0"/>
              <a:t>/files/</a:t>
            </a:r>
            <a:r>
              <a:rPr lang="en-US" dirty="0" err="1"/>
              <a:t>bigdata_viz.jpg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www.nature.com</a:t>
            </a:r>
            <a:r>
              <a:rPr lang="en-US" dirty="0"/>
              <a:t>/nature/journal/v478/n7367/</a:t>
            </a:r>
            <a:r>
              <a:rPr lang="en-US" dirty="0" err="1"/>
              <a:t>fig_tab</a:t>
            </a:r>
            <a:r>
              <a:rPr lang="en-US" dirty="0"/>
              <a:t>/nature10423_F1.html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www.math.cornell.edu</a:t>
            </a:r>
            <a:r>
              <a:rPr lang="en-US" dirty="0"/>
              <a:t>/~</a:t>
            </a:r>
            <a:r>
              <a:rPr lang="en-US" dirty="0" err="1"/>
              <a:t>mec</a:t>
            </a:r>
            <a:r>
              <a:rPr lang="en-US" dirty="0"/>
              <a:t>/Winter2009/</a:t>
            </a:r>
            <a:r>
              <a:rPr lang="en-US" dirty="0" err="1"/>
              <a:t>RalucaRemus</a:t>
            </a:r>
            <a:r>
              <a:rPr lang="en-US" dirty="0"/>
              <a:t>/Lecture2/lecture2.html</a:t>
            </a:r>
          </a:p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Mellon</a:t>
            </a: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7600-CE42-284C-B68B-E98CBB983D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73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49F-A33D-5846-8282-504E749389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68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CAD-EC17-2C42-87C5-443B5AF1D6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473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3E1-ABE7-F545-B9F3-AABF7B89CF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23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63C9-E4DA-D44A-90CE-8513435885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92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8A90-93F9-9041-97B1-EFA7F41DC9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172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B7D7-B2EF-754D-B707-A5E5102E058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0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138C-8248-994D-9596-6EACF594CB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7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F48-275C-8940-9BE7-A703BDF787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604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A843-1A55-6545-A4AE-1B3E439757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78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39C6-F84A-A44C-9CE2-975624A94CE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3578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932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491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9148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998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8737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2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144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987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2154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80294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61041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158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9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51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6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385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36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609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76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485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911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0D2C-1DAB-124C-8728-C2A0F652EC08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069F1-558C-5D46-AAA7-AF663CEDDB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062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6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6E3AE0-77FC-6A46-AAD7-7484B6419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42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5E49AE-0C71-C547-B6A5-EC281CCEEE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188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C58E1-AD50-B54D-AB38-8CD397ACED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63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464161-BD14-6B44-8A5D-DA5F390B3F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09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96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9F4B6-8681-E04D-9255-0297A3D323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54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A3C13E-E4C7-D24A-8B56-ECE664E03A4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21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504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5463FC-7912-AC48-B1D7-F0AD74BF43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18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CBC38385-D190-884D-8200-9913D531F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0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11/26/19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2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8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27335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27335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7335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27335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Relationship Id="rId5" Type="http://schemas.openxmlformats.org/officeDocument/2006/relationships/hyperlink" Target="http://academic.research.microsoft.com/VisualExplorer%232952384&amp;1112639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1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hyperlink" Target="http://ilpubs.stanford.edu:8090/422/1/1999-66.pdf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3.xml"/><Relationship Id="rId1" Type="http://schemas.openxmlformats.org/officeDocument/2006/relationships/tags" Target="../tags/tag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9.xml"/><Relationship Id="rId1" Type="http://schemas.openxmlformats.org/officeDocument/2006/relationships/tags" Target="../tags/tag6.xml"/><Relationship Id="rId4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7.png"/><Relationship Id="rId5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lab-code/graphlab" TargetMode="External"/><Relationship Id="rId2" Type="http://schemas.openxmlformats.org/officeDocument/2006/relationships/hyperlink" Target="https://giraph.apache.org" TargetMode="External"/><Relationship Id="rId1" Type="http://schemas.openxmlformats.org/officeDocument/2006/relationships/slideLayout" Target="../slideLayouts/slideLayout69.xml"/><Relationship Id="rId6" Type="http://schemas.openxmlformats.org/officeDocument/2006/relationships/hyperlink" Target="https://gephi.org" TargetMode="External"/><Relationship Id="rId5" Type="http://schemas.openxmlformats.org/officeDocument/2006/relationships/hyperlink" Target="http://graphlab.com/products/create/quick-start-guide.html" TargetMode="External"/><Relationship Id="rId4" Type="http://schemas.openxmlformats.org/officeDocument/2006/relationships/hyperlink" Target="http://networkx.github.io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aurelius.github.io/titan/" TargetMode="External"/><Relationship Id="rId2" Type="http://schemas.openxmlformats.org/officeDocument/2006/relationships/hyperlink" Target="http://www.neo4j.org" TargetMode="External"/><Relationship Id="rId1" Type="http://schemas.openxmlformats.org/officeDocument/2006/relationships/slideLayout" Target="../slideLayouts/slideLayout6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Relationship Id="rId5" Type="http://schemas.openxmlformats.org/officeDocument/2006/relationships/hyperlink" Target="http://anonymity-in-bitcoin.blogspot.com/2011/07/bitcoin-is-not-anonymous.html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228600" y="1905000"/>
            <a:ext cx="8490008" cy="1692475"/>
          </a:xfrm>
        </p:spPr>
        <p:txBody>
          <a:bodyPr>
            <a:normAutofit fontScale="90000"/>
          </a:bodyPr>
          <a:lstStyle/>
          <a:p>
            <a:pPr algn="l"/>
            <a:r>
              <a:rPr lang="en-US" sz="6600" dirty="0"/>
              <a:t>Introduction to</a:t>
            </a:r>
            <a:br>
              <a:rPr lang="en-US" sz="6600" dirty="0"/>
            </a:br>
            <a:r>
              <a:rPr lang="en-US" sz="6600" dirty="0"/>
              <a:t>Graph Analytics</a:t>
            </a:r>
            <a:br>
              <a:rPr lang="en-US" sz="66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  <a:t>SEAS 6401 Introduction to Data Science</a:t>
            </a:r>
            <a:br>
              <a:rPr lang="en-US" sz="6600" dirty="0">
                <a:solidFill>
                  <a:schemeClr val="bg1">
                    <a:lumMod val="50000"/>
                  </a:schemeClr>
                </a:solidFill>
                <a:ea typeface="Gill Sans Light"/>
              </a:rPr>
            </a:br>
            <a:endParaRPr lang="en-US" sz="6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auto">
          <a:xfrm>
            <a:off x="2971800" y="4267200"/>
            <a:ext cx="357793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Benjamin S. Harvey</a:t>
            </a:r>
            <a:endParaRPr lang="en-US" sz="20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69378" y="58923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Goods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5486400"/>
            <a:ext cx="3445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Transaction Networks (e.g., </a:t>
            </a:r>
            <a:r>
              <a:rPr lang="en-US" sz="1800" dirty="0" err="1">
                <a:latin typeface="Gill Sans Light"/>
                <a:cs typeface="Gill Sans Light"/>
              </a:rPr>
              <a:t>Bitcoin</a:t>
            </a:r>
            <a:r>
              <a:rPr lang="en-US" sz="1800" dirty="0">
                <a:latin typeface="Gill Sans Light"/>
                <a:cs typeface="Gill Sans Light"/>
              </a:rPr>
              <a:t>):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Users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Currency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447800"/>
            <a:ext cx="5003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72897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Protein-Protein Interaction  Networks (</a:t>
            </a:r>
            <a:r>
              <a:rPr lang="en-US" dirty="0" err="1">
                <a:latin typeface="Gill Sans Light"/>
                <a:cs typeface="Gill Sans Light"/>
              </a:rPr>
              <a:t>Interactomes</a:t>
            </a:r>
            <a:r>
              <a:rPr lang="en-US" dirty="0">
                <a:latin typeface="Gill Sans Light"/>
                <a:cs typeface="Gill Sans Light"/>
              </a:rPr>
              <a:t>)</a:t>
            </a:r>
          </a:p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Proteins</a:t>
            </a:r>
          </a:p>
          <a:p>
            <a:r>
              <a:rPr lang="en-US" dirty="0">
                <a:latin typeface="Gill Sans Light"/>
                <a:cs typeface="Gill Sans Light"/>
              </a:rPr>
              <a:t>Edges: </a:t>
            </a:r>
            <a:r>
              <a:rPr lang="en-US" i="1" dirty="0">
                <a:latin typeface="Gill Sans Light"/>
                <a:cs typeface="Gill Sans Light"/>
              </a:rPr>
              <a:t>Interactions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828800"/>
            <a:ext cx="6406287" cy="47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57" y="0"/>
            <a:ext cx="8229600" cy="1143000"/>
          </a:xfrm>
        </p:spPr>
        <p:txBody>
          <a:bodyPr/>
          <a:lstStyle/>
          <a:p>
            <a:r>
              <a:rPr lang="en-US" dirty="0"/>
              <a:t>Biological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36700"/>
            <a:ext cx="5715000" cy="516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219200"/>
            <a:ext cx="4191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Regulatory Networks (Bipartite)</a:t>
            </a:r>
          </a:p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Regulators,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i="1" dirty="0">
                <a:latin typeface="Gill Sans Light"/>
                <a:cs typeface="Gill Sans Light"/>
              </a:rPr>
              <a:t>targets</a:t>
            </a:r>
          </a:p>
          <a:p>
            <a:r>
              <a:rPr lang="en-US" dirty="0">
                <a:latin typeface="Gill Sans Light"/>
                <a:cs typeface="Gill Sans Light"/>
              </a:rPr>
              <a:t>Edges: </a:t>
            </a:r>
            <a:r>
              <a:rPr lang="en-US" i="1" dirty="0">
                <a:latin typeface="Gill Sans Light"/>
                <a:cs typeface="Gill Sans Light"/>
              </a:rPr>
              <a:t>Regulates target</a:t>
            </a:r>
          </a:p>
        </p:txBody>
      </p:sp>
    </p:spTree>
    <p:extLst>
      <p:ext uri="{BB962C8B-B14F-4D97-AF65-F5344CB8AC3E}">
        <p14:creationId xmlns:p14="http://schemas.microsoft.com/office/powerpoint/2010/main" val="350658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0284" y="2819400"/>
            <a:ext cx="1275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Email</a:t>
            </a:r>
          </a:p>
          <a:p>
            <a:endParaRPr lang="en-US" sz="1800" dirty="0">
              <a:latin typeface="Gill Sans Light"/>
              <a:cs typeface="Gill Sans Light"/>
            </a:endParaRPr>
          </a:p>
          <a:p>
            <a:r>
              <a:rPr lang="en-US" sz="1800" dirty="0">
                <a:latin typeface="Gill Sans Light"/>
                <a:cs typeface="Gill Sans Light"/>
              </a:rPr>
              <a:t>Call records</a:t>
            </a:r>
          </a:p>
          <a:p>
            <a:endParaRPr lang="en-US" sz="1800" dirty="0">
              <a:latin typeface="Gill Sans Light"/>
              <a:cs typeface="Gill Sans Light"/>
            </a:endParaRPr>
          </a:p>
          <a:p>
            <a:endParaRPr lang="en-US" sz="1800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299200" cy="405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-381000"/>
            <a:ext cx="7086600" cy="708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706"/>
            <a:ext cx="8229600" cy="1143000"/>
          </a:xfrm>
        </p:spPr>
        <p:txBody>
          <a:bodyPr/>
          <a:lstStyle/>
          <a:p>
            <a:r>
              <a:rPr lang="en-US" dirty="0"/>
              <a:t>Communication Networks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2600"/>
            <a:ext cx="3870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Devices, Routers</a:t>
            </a:r>
          </a:p>
          <a:p>
            <a:r>
              <a:rPr lang="en-US" dirty="0">
                <a:latin typeface="Gill Sans Light"/>
                <a:cs typeface="Gill Sans Light"/>
              </a:rPr>
              <a:t>Directed Edges: </a:t>
            </a:r>
            <a:r>
              <a:rPr lang="en-US" i="1" dirty="0">
                <a:latin typeface="Gill Sans Light"/>
                <a:cs typeface="Gill Sans Light"/>
              </a:rPr>
              <a:t>Network Flows</a:t>
            </a:r>
          </a:p>
        </p:txBody>
      </p:sp>
    </p:spTree>
    <p:extLst>
      <p:ext uri="{BB962C8B-B14F-4D97-AF65-F5344CB8AC3E}">
        <p14:creationId xmlns:p14="http://schemas.microsoft.com/office/powerpoint/2010/main" val="75344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Talks to Whom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231900"/>
            <a:ext cx="7810500" cy="439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9000" y="1251742"/>
            <a:ext cx="199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Enron Email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2200" y="5715413"/>
            <a:ext cx="40417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Vertices: </a:t>
            </a:r>
            <a:r>
              <a:rPr lang="en-US" i="1" dirty="0">
                <a:latin typeface="Gill Sans Light"/>
                <a:cs typeface="Gill Sans Light"/>
              </a:rPr>
              <a:t>Users</a:t>
            </a:r>
          </a:p>
          <a:p>
            <a:r>
              <a:rPr lang="en-US" dirty="0">
                <a:latin typeface="Gill Sans Light"/>
                <a:cs typeface="Gill Sans Light"/>
              </a:rPr>
              <a:t>Directed Edges: </a:t>
            </a:r>
            <a:r>
              <a:rPr lang="en-US" i="1" dirty="0">
                <a:latin typeface="Gill Sans Light"/>
                <a:cs typeface="Gill Sans Light"/>
              </a:rPr>
              <a:t>Email </a:t>
            </a:r>
            <a:r>
              <a:rPr lang="en-US" i="1" dirty="0" err="1">
                <a:latin typeface="Gill Sans Light"/>
                <a:cs typeface="Gill Sans Light"/>
              </a:rPr>
              <a:t>From</a:t>
            </a:r>
            <a:r>
              <a:rPr lang="en-US" i="1" dirty="0" err="1">
                <a:latin typeface="Gill Sans Light"/>
                <a:cs typeface="Gill Sans Light"/>
                <a:sym typeface="Wingdings"/>
              </a:rPr>
              <a:t>To</a:t>
            </a:r>
            <a:endParaRPr lang="en-US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581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- Item Graphs</a:t>
            </a:r>
            <a:br>
              <a:rPr lang="en-US" dirty="0"/>
            </a:br>
            <a:r>
              <a:rPr lang="en-US" dirty="0"/>
              <a:t>(Recommender Systems)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590800"/>
            <a:ext cx="3677234" cy="1523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Bipartite Graphs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Users and Items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Ratings</a:t>
            </a:r>
          </a:p>
        </p:txBody>
      </p:sp>
      <p:pic>
        <p:nvPicPr>
          <p:cNvPr id="4" name="Picture 3" descr="bipartite_rating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555" y="2672095"/>
            <a:ext cx="4732142" cy="350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4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4959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Random Variables, Factors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Statistical Dependencies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7108" y="3225974"/>
            <a:ext cx="3581400" cy="2211018"/>
            <a:chOff x="925955" y="3733800"/>
            <a:chExt cx="4566855" cy="2819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5955" y="3733800"/>
              <a:ext cx="4566855" cy="239509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136325" y="6091535"/>
              <a:ext cx="7498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LDA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54548" y="2590800"/>
            <a:ext cx="3672497" cy="3351546"/>
            <a:chOff x="5054548" y="2363454"/>
            <a:chExt cx="3672497" cy="3351546"/>
          </a:xfrm>
        </p:grpSpPr>
        <p:grpSp>
          <p:nvGrpSpPr>
            <p:cNvPr id="7" name="Group 6"/>
            <p:cNvGrpSpPr/>
            <p:nvPr/>
          </p:nvGrpSpPr>
          <p:grpSpPr>
            <a:xfrm>
              <a:off x="5054548" y="2943266"/>
              <a:ext cx="1133242" cy="2515841"/>
              <a:chOff x="1386733" y="1598668"/>
              <a:chExt cx="1813214" cy="402540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009675" y="1598668"/>
                <a:ext cx="958883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Cat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47271" y="2420350"/>
                <a:ext cx="1455902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Apple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386733" y="3242033"/>
                <a:ext cx="1813214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Growth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77414" y="4063713"/>
                <a:ext cx="1003125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Hat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44578" y="4885396"/>
                <a:ext cx="1322448" cy="738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Plant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819506" y="2363454"/>
              <a:ext cx="907539" cy="3351546"/>
              <a:chOff x="5810729" y="670955"/>
              <a:chExt cx="1452084" cy="536255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670955"/>
                <a:ext cx="1236870" cy="190800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4325324"/>
                <a:ext cx="1374913" cy="170818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10729" y="2560253"/>
                <a:ext cx="1452084" cy="1760876"/>
              </a:xfrm>
              <a:prstGeom prst="rect">
                <a:avLst/>
              </a:prstGeom>
            </p:spPr>
          </p:pic>
        </p:grpSp>
        <p:cxnSp>
          <p:nvCxnSpPr>
            <p:cNvPr id="18" name="Straight Connector 17"/>
            <p:cNvCxnSpPr>
              <a:stCxn id="8" idx="3"/>
              <a:endCxn id="14" idx="1"/>
            </p:cNvCxnSpPr>
            <p:nvPr/>
          </p:nvCxnSpPr>
          <p:spPr>
            <a:xfrm flipV="1">
              <a:off x="6043174" y="2959697"/>
              <a:ext cx="1776332" cy="2144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3"/>
              <a:endCxn id="14" idx="1"/>
            </p:cNvCxnSpPr>
            <p:nvPr/>
          </p:nvCxnSpPr>
          <p:spPr>
            <a:xfrm flipV="1">
              <a:off x="6127307" y="2959697"/>
              <a:ext cx="1692199" cy="72794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3"/>
              <a:endCxn id="16" idx="1"/>
            </p:cNvCxnSpPr>
            <p:nvPr/>
          </p:nvCxnSpPr>
          <p:spPr>
            <a:xfrm>
              <a:off x="6127307" y="3687643"/>
              <a:ext cx="1692199" cy="4068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3"/>
              <a:endCxn id="15" idx="1"/>
            </p:cNvCxnSpPr>
            <p:nvPr/>
          </p:nvCxnSpPr>
          <p:spPr>
            <a:xfrm>
              <a:off x="6050662" y="4714730"/>
              <a:ext cx="1768844" cy="46647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6" idx="1"/>
            </p:cNvCxnSpPr>
            <p:nvPr/>
          </p:nvCxnSpPr>
          <p:spPr>
            <a:xfrm flipV="1">
              <a:off x="6187790" y="4094514"/>
              <a:ext cx="1631716" cy="106673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3"/>
              <a:endCxn id="14" idx="1"/>
            </p:cNvCxnSpPr>
            <p:nvPr/>
          </p:nvCxnSpPr>
          <p:spPr>
            <a:xfrm flipV="1">
              <a:off x="6104716" y="2959697"/>
              <a:ext cx="1714790" cy="2268578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3"/>
              <a:endCxn id="15" idx="1"/>
            </p:cNvCxnSpPr>
            <p:nvPr/>
          </p:nvCxnSpPr>
          <p:spPr>
            <a:xfrm>
              <a:off x="6043174" y="3174099"/>
              <a:ext cx="1776332" cy="2007102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3"/>
              <a:endCxn id="14" idx="1"/>
            </p:cNvCxnSpPr>
            <p:nvPr/>
          </p:nvCxnSpPr>
          <p:spPr>
            <a:xfrm flipV="1">
              <a:off x="6187790" y="2959697"/>
              <a:ext cx="1631716" cy="1241490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3"/>
              <a:endCxn id="15" idx="1"/>
            </p:cNvCxnSpPr>
            <p:nvPr/>
          </p:nvCxnSpPr>
          <p:spPr>
            <a:xfrm flipV="1">
              <a:off x="6104716" y="5181201"/>
              <a:ext cx="1714790" cy="47074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3"/>
              <a:endCxn id="16" idx="1"/>
            </p:cNvCxnSpPr>
            <p:nvPr/>
          </p:nvCxnSpPr>
          <p:spPr>
            <a:xfrm flipV="1">
              <a:off x="6104716" y="4094514"/>
              <a:ext cx="1714790" cy="1133761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3"/>
              <a:endCxn id="16" idx="1"/>
            </p:cNvCxnSpPr>
            <p:nvPr/>
          </p:nvCxnSpPr>
          <p:spPr>
            <a:xfrm flipV="1">
              <a:off x="6050662" y="4094514"/>
              <a:ext cx="1768844" cy="620216"/>
            </a:xfrm>
            <a:prstGeom prst="line">
              <a:avLst/>
            </a:prstGeom>
            <a:ln w="28575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291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0" y="-19854"/>
            <a:ext cx="8229600" cy="1143000"/>
          </a:xfrm>
        </p:spPr>
        <p:txBody>
          <a:bodyPr/>
          <a:lstStyle/>
          <a:p>
            <a:r>
              <a:rPr lang="en-US" dirty="0"/>
              <a:t>Co-Authorship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36" y="2133600"/>
            <a:ext cx="5924024" cy="449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123146"/>
            <a:ext cx="30355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Authors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Co-authorship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036" y="2133600"/>
            <a:ext cx="5910964" cy="45647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14" y="2600572"/>
            <a:ext cx="2516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Example: </a:t>
            </a:r>
            <a:r>
              <a:rPr lang="en-US" sz="1800" dirty="0" err="1">
                <a:latin typeface="Gill Sans Light"/>
                <a:cs typeface="Gill Sans Light"/>
              </a:rPr>
              <a:t>Erdos</a:t>
            </a:r>
            <a:r>
              <a:rPr lang="en-US" sz="1800" dirty="0">
                <a:latin typeface="Gill Sans Light"/>
                <a:cs typeface="Gill Sans Light"/>
              </a:rPr>
              <a:t> Number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16531" y="1417638"/>
            <a:ext cx="5465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 Light"/>
                <a:cs typeface="Gill Sans Light"/>
                <a:hlinkClick r:id="rId5"/>
              </a:rPr>
              <a:t>http://academic.research.microsoft.com/VisualExplorer#2952384&amp;1112639</a:t>
            </a:r>
            <a:endParaRPr lang="en-US" sz="1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19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Others?</a:t>
            </a:r>
          </a:p>
        </p:txBody>
      </p:sp>
    </p:spTree>
    <p:extLst>
      <p:ext uri="{BB962C8B-B14F-4D97-AF65-F5344CB8AC3E}">
        <p14:creationId xmlns:p14="http://schemas.microsoft.com/office/powerpoint/2010/main" val="108683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properties of </a:t>
            </a:r>
            <a:br>
              <a:rPr lang="en-US" dirty="0"/>
            </a:br>
            <a:r>
              <a:rPr lang="en-US" dirty="0"/>
              <a:t>graphs derived from </a:t>
            </a:r>
            <a:br>
              <a:rPr lang="en-US" dirty="0"/>
            </a:br>
            <a:r>
              <a:rPr lang="en-US" dirty="0"/>
              <a:t>natural phenomena</a:t>
            </a:r>
          </a:p>
        </p:txBody>
      </p:sp>
    </p:spTree>
    <p:extLst>
      <p:ext uri="{BB962C8B-B14F-4D97-AF65-F5344CB8AC3E}">
        <p14:creationId xmlns:p14="http://schemas.microsoft.com/office/powerpoint/2010/main" val="204352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Graph structured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Common properties of graph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Systems for large-scale graph computation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GraphX</a:t>
            </a:r>
            <a:r>
              <a:rPr lang="en-US" dirty="0"/>
              <a:t>: Graph Computation in Spark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of other graph frameworks</a:t>
            </a:r>
          </a:p>
        </p:txBody>
      </p:sp>
    </p:spTree>
    <p:extLst>
      <p:ext uri="{BB962C8B-B14F-4D97-AF65-F5344CB8AC3E}">
        <p14:creationId xmlns:p14="http://schemas.microsoft.com/office/powerpoint/2010/main" val="2839251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Power-Law Degree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13" descr="yahoodeg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7696200" cy="53576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876800" y="2667000"/>
            <a:ext cx="4038600" cy="3803804"/>
            <a:chOff x="4648200" y="2667000"/>
            <a:chExt cx="4038600" cy="3803804"/>
          </a:xfrm>
        </p:grpSpPr>
        <p:sp>
          <p:nvSpPr>
            <p:cNvPr id="18" name="TextBox 17"/>
            <p:cNvSpPr txBox="1"/>
            <p:nvPr/>
          </p:nvSpPr>
          <p:spPr>
            <a:xfrm>
              <a:off x="4648200" y="2667000"/>
              <a:ext cx="4038600" cy="1384995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Top 1% of vertices are adjacent to</a:t>
              </a:r>
            </a:p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50% of the edges!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715000" y="5562600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0" name="Straight Arrow Connector 19"/>
            <p:cNvCxnSpPr>
              <a:stCxn id="18" idx="2"/>
              <a:endCxn id="19" idx="0"/>
            </p:cNvCxnSpPr>
            <p:nvPr/>
          </p:nvCxnSpPr>
          <p:spPr bwMode="auto">
            <a:xfrm flipH="1">
              <a:off x="6591300" y="4051995"/>
              <a:ext cx="76200" cy="151060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4800600" y="2514600"/>
            <a:ext cx="419100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High-Degree </a:t>
            </a:r>
          </a:p>
          <a:p>
            <a:pPr algn="ctr"/>
            <a:r>
              <a:rPr lang="en-US" sz="3600" dirty="0"/>
              <a:t>Vertices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793332" y="3486659"/>
            <a:ext cx="302428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Number of Vertices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0048" y="5334000"/>
            <a:ext cx="2801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AltaVista </a:t>
            </a:r>
            <a:r>
              <a:rPr lang="en-US" sz="2000" dirty="0" err="1">
                <a:solidFill>
                  <a:schemeClr val="tx2"/>
                </a:solidFill>
              </a:rPr>
              <a:t>WebGraph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1.4B Vertices, 6.6B Edges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91000" y="6096000"/>
            <a:ext cx="1385916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Degree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09700" y="1447800"/>
            <a:ext cx="5905500" cy="954107"/>
            <a:chOff x="6286500" y="5105400"/>
            <a:chExt cx="5905500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8153400" y="5105400"/>
              <a:ext cx="4038600" cy="9541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More than 10</a:t>
              </a:r>
              <a:r>
                <a:rPr lang="en-US" sz="2800" b="1" baseline="30000" dirty="0">
                  <a:solidFill>
                    <a:prstClr val="black"/>
                  </a:solidFill>
                  <a:latin typeface="Calibri"/>
                </a:rPr>
                <a:t>8</a:t>
              </a: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 vertices </a:t>
              </a:r>
              <a:br>
                <a:rPr lang="en-US" sz="2800" b="1" dirty="0">
                  <a:solidFill>
                    <a:prstClr val="black"/>
                  </a:solidFill>
                  <a:latin typeface="Calibri"/>
                </a:rPr>
              </a:br>
              <a:r>
                <a:rPr lang="en-US" sz="2800" b="1" dirty="0">
                  <a:solidFill>
                    <a:prstClr val="black"/>
                  </a:solidFill>
                  <a:latin typeface="Calibri"/>
                </a:rPr>
                <a:t>have one neighbor.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cxnSp>
          <p:nvCxnSpPr>
            <p:cNvPr id="28" name="Straight Arrow Connector 27"/>
            <p:cNvCxnSpPr>
              <a:stCxn id="26" idx="1"/>
              <a:endCxn id="27" idx="6"/>
            </p:cNvCxnSpPr>
            <p:nvPr/>
          </p:nvCxnSpPr>
          <p:spPr bwMode="auto">
            <a:xfrm flipH="1">
              <a:off x="6591300" y="5582454"/>
              <a:ext cx="1562100" cy="28494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286000" y="1963485"/>
            <a:ext cx="2743200" cy="3799140"/>
            <a:chOff x="2286000" y="1963485"/>
            <a:chExt cx="2743200" cy="379914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286000" y="2590800"/>
              <a:ext cx="2743200" cy="3171825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2870751">
              <a:off x="2256455" y="2880243"/>
              <a:ext cx="2356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-Slope  = </a:t>
              </a:r>
              <a:r>
                <a:rPr lang="el-GR" sz="2800" b="1" dirty="0"/>
                <a:t>α</a:t>
              </a:r>
              <a:r>
                <a:rPr lang="en-US" sz="2800" dirty="0"/>
                <a:t> </a:t>
              </a:r>
              <a:r>
                <a:rPr lang="en-US" sz="2800" i="1" dirty="0">
                  <a:latin typeface="Times" pitchFamily="18" charset="0"/>
                  <a:cs typeface="Times" pitchFamily="18" charset="0"/>
                </a:rPr>
                <a:t>≈ 2</a:t>
              </a:r>
              <a:r>
                <a:rPr lang="en-US" sz="2800" dirty="0"/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0568021"/>
      </p:ext>
    </p:extLst>
  </p:cSld>
  <p:clrMapOvr>
    <a:masterClrMapping/>
  </p:clrMapOvr>
  <p:transition advTm="249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190500"/>
            <a:ext cx="8229600" cy="838200"/>
          </a:xfrm>
        </p:spPr>
        <p:txBody>
          <a:bodyPr/>
          <a:lstStyle/>
          <a:p>
            <a:r>
              <a:rPr lang="en-US" dirty="0"/>
              <a:t>Giant Connected 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5" y="1219200"/>
            <a:ext cx="702608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9654" y="5529624"/>
            <a:ext cx="6528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Average distance between nodes </a:t>
            </a:r>
            <a:r>
              <a:rPr lang="en-US" i="1" dirty="0">
                <a:latin typeface="Gill Sans Light"/>
                <a:cs typeface="Gill Sans Light"/>
              </a:rPr>
              <a:t>reduces</a:t>
            </a:r>
            <a:r>
              <a:rPr lang="en-US" dirty="0">
                <a:latin typeface="Gill Sans Light"/>
                <a:cs typeface="Gill Sans Light"/>
              </a:rPr>
              <a:t> over time.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97901"/>
            <a:ext cx="3914346" cy="3055099"/>
          </a:xfrm>
          <a:prstGeom prst="rect">
            <a:avLst/>
          </a:prstGeom>
        </p:spPr>
      </p:pic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36020"/>
              </p:ext>
            </p:extLst>
          </p:nvPr>
        </p:nvGraphicFramePr>
        <p:xfrm>
          <a:off x="420737" y="1269375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172200" y="1432483"/>
            <a:ext cx="195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US Patent Citations</a:t>
            </a:r>
          </a:p>
        </p:txBody>
      </p:sp>
    </p:spTree>
    <p:extLst>
      <p:ext uri="{BB962C8B-B14F-4D97-AF65-F5344CB8AC3E}">
        <p14:creationId xmlns:p14="http://schemas.microsoft.com/office/powerpoint/2010/main" val="108857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/>
              <a:t>Community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63" y="925945"/>
            <a:ext cx="8985302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4343400"/>
            <a:ext cx="6400800" cy="213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030027"/>
            <a:ext cx="10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Linked-In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6200" y="5030027"/>
            <a:ext cx="114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Messenger</a:t>
            </a:r>
          </a:p>
        </p:txBody>
      </p:sp>
    </p:spTree>
    <p:extLst>
      <p:ext uri="{BB962C8B-B14F-4D97-AF65-F5344CB8AC3E}">
        <p14:creationId xmlns:p14="http://schemas.microsoft.com/office/powerpoint/2010/main" val="153814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2209800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sz="6000" dirty="0"/>
              <a:t>Graph Algorithms</a:t>
            </a:r>
            <a:br>
              <a:rPr lang="en-US" sz="6000" dirty="0"/>
            </a:br>
            <a:r>
              <a:rPr lang="en-US" sz="6000" dirty="0"/>
              <a:t>“</a:t>
            </a:r>
            <a:r>
              <a:rPr lang="en-US" i="1" dirty="0"/>
              <a:t>Think Globally,  Act Locally”</a:t>
            </a:r>
          </a:p>
        </p:txBody>
      </p:sp>
    </p:spTree>
    <p:extLst>
      <p:ext uri="{BB962C8B-B14F-4D97-AF65-F5344CB8AC3E}">
        <p14:creationId xmlns:p14="http://schemas.microsoft.com/office/powerpoint/2010/main" val="338018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PageRank</a:t>
            </a:r>
            <a:r>
              <a:rPr lang="en-US" dirty="0"/>
              <a:t> (Centrality Measures)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Recursive Relationship: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pPr lvl="1"/>
            <a:r>
              <a:rPr lang="en-US" i="1" dirty="0">
                <a:latin typeface="Times" pitchFamily="18" charset="0"/>
                <a:cs typeface="Times" pitchFamily="18" charset="0"/>
              </a:rPr>
              <a:t>α</a:t>
            </a:r>
            <a:r>
              <a:rPr lang="en-US" i="1" dirty="0"/>
              <a:t> </a:t>
            </a:r>
            <a:r>
              <a:rPr lang="en-US" dirty="0"/>
              <a:t>is the random reset probability (typically 0.15)</a:t>
            </a:r>
            <a:endParaRPr lang="en-US" i="1" dirty="0">
              <a:latin typeface="Times" pitchFamily="18" charset="0"/>
              <a:cs typeface="Times" pitchFamily="18" charset="0"/>
            </a:endParaRPr>
          </a:p>
          <a:p>
            <a:pPr lvl="1"/>
            <a:r>
              <a:rPr lang="en-US" i="1" dirty="0">
                <a:latin typeface="Times" pitchFamily="18" charset="0"/>
                <a:cs typeface="Times" pitchFamily="18" charset="0"/>
              </a:rPr>
              <a:t>L[j]</a:t>
            </a:r>
            <a:r>
              <a:rPr lang="en-US" dirty="0"/>
              <a:t> is the number of links on page </a:t>
            </a:r>
            <a:r>
              <a:rPr lang="en-US" i="1" dirty="0">
                <a:latin typeface="Times" pitchFamily="18" charset="0"/>
                <a:cs typeface="Times" pitchFamily="18" charset="0"/>
              </a:rPr>
              <a:t>j</a:t>
            </a:r>
          </a:p>
        </p:txBody>
      </p:sp>
      <p:pic>
        <p:nvPicPr>
          <p:cNvPr id="8" name="Picture 7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58872" y="1894848"/>
            <a:ext cx="5808728" cy="1153151"/>
          </a:xfrm>
          <a:prstGeom prst="rect">
            <a:avLst/>
          </a:prstGeom>
          <a:noFill/>
          <a:ln/>
          <a:effectLst/>
        </p:spPr>
      </p:pic>
      <p:cxnSp>
        <p:nvCxnSpPr>
          <p:cNvPr id="20" name="Straight Arrow Connector 19"/>
          <p:cNvCxnSpPr>
            <a:stCxn id="10" idx="6"/>
            <a:endCxn id="15" idx="2"/>
          </p:cNvCxnSpPr>
          <p:nvPr/>
        </p:nvCxnSpPr>
        <p:spPr>
          <a:xfrm>
            <a:off x="11430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5"/>
            <a:endCxn id="18" idx="1"/>
          </p:cNvCxnSpPr>
          <p:nvPr/>
        </p:nvCxnSpPr>
        <p:spPr>
          <a:xfrm>
            <a:off x="10983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6"/>
            <a:endCxn id="18" idx="2"/>
          </p:cNvCxnSpPr>
          <p:nvPr/>
        </p:nvCxnSpPr>
        <p:spPr>
          <a:xfrm>
            <a:off x="11430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4"/>
            <a:endCxn id="16" idx="0"/>
          </p:cNvCxnSpPr>
          <p:nvPr/>
        </p:nvCxnSpPr>
        <p:spPr>
          <a:xfrm>
            <a:off x="9906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0"/>
            <a:endCxn id="15" idx="4"/>
          </p:cNvCxnSpPr>
          <p:nvPr/>
        </p:nvCxnSpPr>
        <p:spPr>
          <a:xfrm flipV="1">
            <a:off x="1981200" y="5562599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6"/>
            <a:endCxn id="13" idx="2"/>
          </p:cNvCxnSpPr>
          <p:nvPr/>
        </p:nvCxnSpPr>
        <p:spPr>
          <a:xfrm>
            <a:off x="2133600" y="54101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8" idx="7"/>
            <a:endCxn id="13" idx="3"/>
          </p:cNvCxnSpPr>
          <p:nvPr/>
        </p:nvCxnSpPr>
        <p:spPr>
          <a:xfrm flipV="1">
            <a:off x="2088963" y="5517962"/>
            <a:ext cx="775074" cy="5845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6"/>
            <a:endCxn id="17" idx="2"/>
          </p:cNvCxnSpPr>
          <p:nvPr/>
        </p:nvCxnSpPr>
        <p:spPr>
          <a:xfrm>
            <a:off x="2133600" y="6210299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38200" y="52577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28194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1828800" y="52577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838200" y="6057899"/>
            <a:ext cx="304800" cy="304800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2819400" y="60578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1828800" y="6057899"/>
            <a:ext cx="304800" cy="3048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rtlCol="0" anchor="ctr"/>
          <a:lstStyle/>
          <a:p>
            <a:pPr algn="ctr"/>
            <a:r>
              <a:rPr lang="en-US" sz="2000" dirty="0"/>
              <a:t>5</a:t>
            </a:r>
          </a:p>
        </p:txBody>
      </p:sp>
      <p:pic>
        <p:nvPicPr>
          <p:cNvPr id="36" name="Picture 3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7600" y="5448299"/>
            <a:ext cx="4803474" cy="755869"/>
          </a:xfrm>
          <a:prstGeom prst="rect">
            <a:avLst/>
          </a:prstGeom>
          <a:noFill/>
          <a:ln/>
          <a:effectLst/>
        </p:spPr>
      </p:pic>
      <p:sp>
        <p:nvSpPr>
          <p:cNvPr id="21" name="Rectangle 20"/>
          <p:cNvSpPr/>
          <p:nvPr/>
        </p:nvSpPr>
        <p:spPr bwMode="auto">
          <a:xfrm>
            <a:off x="533400" y="4917779"/>
            <a:ext cx="8153400" cy="1600200"/>
          </a:xfrm>
          <a:prstGeom prst="rect">
            <a:avLst/>
          </a:prstGeom>
          <a:solidFill>
            <a:srgbClr val="FFFFFF">
              <a:alpha val="8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-6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7600" y="6550223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http://ilpubs.stanford.edu:8090/422/1/1999-66.pdf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18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latin typeface="Helvetica Neue Light"/>
                <a:cs typeface="Helvetica Neue Light"/>
              </a:rPr>
              <a:t>Predicting Behavior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white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prstClr val="black"/>
                  </a:solidFill>
                  <a:latin typeface="Calibri"/>
                </a:rPr>
                <a:t>Post</a:t>
              </a: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502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7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3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6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9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stCxn id="4" idx="4"/>
            <a:endCxn id="3" idx="0"/>
          </p:cNvCxnSpPr>
          <p:nvPr/>
        </p:nvCxnSpPr>
        <p:spPr>
          <a:xfrm>
            <a:off x="1240682" y="3124200"/>
            <a:ext cx="0" cy="914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4"/>
            <a:endCxn id="11" idx="0"/>
          </p:cNvCxnSpPr>
          <p:nvPr/>
        </p:nvCxnSpPr>
        <p:spPr>
          <a:xfrm>
            <a:off x="4742419" y="2369127"/>
            <a:ext cx="0" cy="83127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4"/>
            <a:endCxn id="10" idx="0"/>
          </p:cNvCxnSpPr>
          <p:nvPr/>
        </p:nvCxnSpPr>
        <p:spPr>
          <a:xfrm>
            <a:off x="3167179" y="4572000"/>
            <a:ext cx="0" cy="990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5"/>
            <a:endCxn id="9" idx="1"/>
          </p:cNvCxnSpPr>
          <p:nvPr/>
        </p:nvCxnSpPr>
        <p:spPr>
          <a:xfrm>
            <a:off x="1537030" y="3001448"/>
            <a:ext cx="1306860" cy="79006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6"/>
            <a:endCxn id="8" idx="2"/>
          </p:cNvCxnSpPr>
          <p:nvPr/>
        </p:nvCxnSpPr>
        <p:spPr>
          <a:xfrm flipV="1">
            <a:off x="1659782" y="2022764"/>
            <a:ext cx="2736273" cy="682336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7"/>
            <a:endCxn id="8" idx="3"/>
          </p:cNvCxnSpPr>
          <p:nvPr/>
        </p:nvCxnSpPr>
        <p:spPr>
          <a:xfrm flipV="1">
            <a:off x="3490468" y="2267679"/>
            <a:ext cx="1007035" cy="1523832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982" y="1828800"/>
            <a:ext cx="1371600" cy="1371601"/>
          </a:xfrm>
          <a:prstGeom prst="rect">
            <a:avLst/>
          </a:prstGeom>
          <a:noFill/>
        </p:spPr>
      </p:pic>
      <p:sp>
        <p:nvSpPr>
          <p:cNvPr id="31" name="Folded Corner 30"/>
          <p:cNvSpPr/>
          <p:nvPr/>
        </p:nvSpPr>
        <p:spPr>
          <a:xfrm>
            <a:off x="707281" y="4037149"/>
            <a:ext cx="1219201" cy="61105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397" y="1489369"/>
            <a:ext cx="1167764" cy="1167765"/>
          </a:xfrm>
          <a:prstGeom prst="rect">
            <a:avLst/>
          </a:prstGeom>
          <a:noFill/>
        </p:spPr>
      </p:pic>
      <p:sp>
        <p:nvSpPr>
          <p:cNvPr id="36" name="Folded Corner 35"/>
          <p:cNvSpPr/>
          <p:nvPr/>
        </p:nvSpPr>
        <p:spPr>
          <a:xfrm>
            <a:off x="4245352" y="3295857"/>
            <a:ext cx="1025838" cy="514143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831" y="3295858"/>
            <a:ext cx="1630951" cy="1630952"/>
          </a:xfrm>
          <a:prstGeom prst="rect">
            <a:avLst/>
          </a:prstGeom>
          <a:noFill/>
        </p:spPr>
      </p:pic>
      <p:sp>
        <p:nvSpPr>
          <p:cNvPr id="39" name="Folded Corner 38"/>
          <p:cNvSpPr/>
          <p:nvPr/>
        </p:nvSpPr>
        <p:spPr>
          <a:xfrm>
            <a:off x="2574182" y="5569452"/>
            <a:ext cx="1354668" cy="678948"/>
          </a:xfrm>
          <a:prstGeom prst="foldedCorner">
            <a:avLst>
              <a:gd name="adj" fmla="val 38678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Post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838200"/>
          </a:xfrm>
        </p:spPr>
        <p:txBody>
          <a:bodyPr/>
          <a:lstStyle/>
          <a:p>
            <a:r>
              <a:rPr lang="en-US" dirty="0"/>
              <a:t>Mean Field Algorithm</a:t>
            </a:r>
          </a:p>
        </p:txBody>
      </p:sp>
      <p:sp>
        <p:nvSpPr>
          <p:cNvPr id="3" name="Oval 2"/>
          <p:cNvSpPr/>
          <p:nvPr/>
        </p:nvSpPr>
        <p:spPr>
          <a:xfrm>
            <a:off x="821582" y="4038600"/>
            <a:ext cx="838200" cy="8382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709979" y="5562600"/>
            <a:ext cx="914400" cy="9144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96055" y="3200400"/>
            <a:ext cx="692727" cy="692727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21582" y="2286000"/>
            <a:ext cx="838200" cy="8382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96055" y="1676400"/>
            <a:ext cx="692727" cy="692727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709979" y="3657600"/>
            <a:ext cx="914400" cy="914400"/>
          </a:xfrm>
          <a:prstGeom prst="ellipse">
            <a:avLst/>
          </a:prstGeom>
          <a:solidFill>
            <a:srgbClr val="FFFFFF"/>
          </a:solidFill>
          <a:ln>
            <a:headEnd type="none" w="med" len="med"/>
            <a:tailEnd type="non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505">
            <a:off x="3590517" y="2752826"/>
            <a:ext cx="482600" cy="317500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1085">
            <a:off x="2087125" y="3092695"/>
            <a:ext cx="482600" cy="31750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3644">
            <a:off x="2126341" y="1962875"/>
            <a:ext cx="1460500" cy="3302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2500" y="4876800"/>
            <a:ext cx="8255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31" y="3356954"/>
            <a:ext cx="825500" cy="317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590800"/>
            <a:ext cx="825500" cy="3175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6934200" y="3476188"/>
            <a:ext cx="1828800" cy="1172012"/>
            <a:chOff x="7086600" y="2721114"/>
            <a:chExt cx="1600200" cy="1172012"/>
          </a:xfrm>
        </p:grpSpPr>
        <p:sp>
          <p:nvSpPr>
            <p:cNvPr id="59" name="Left Brace 58"/>
            <p:cNvSpPr/>
            <p:nvPr/>
          </p:nvSpPr>
          <p:spPr>
            <a:xfrm rot="5400000">
              <a:off x="7673686" y="2880013"/>
              <a:ext cx="426027" cy="1600200"/>
            </a:xfrm>
            <a:prstGeom prst="leftBrace">
              <a:avLst/>
            </a:prstGeom>
            <a:ln>
              <a:solidFill>
                <a:srgbClr val="3366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39000" y="2721114"/>
              <a:ext cx="1244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  <a:t>Sum over </a:t>
              </a:r>
              <a:b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</a:br>
              <a:r>
                <a:rPr lang="en-US" sz="2000" dirty="0">
                  <a:solidFill>
                    <a:srgbClr val="3366FF"/>
                  </a:solidFill>
                  <a:latin typeface="Gill Sans Light"/>
                  <a:cs typeface="Gill Sans Light"/>
                </a:rPr>
                <a:t>Neighbors</a:t>
              </a:r>
            </a:p>
          </p:txBody>
        </p:sp>
      </p:grp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228" y="4419600"/>
            <a:ext cx="5422900" cy="1282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1728" y="5943600"/>
            <a:ext cx="4648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6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9" grpId="0" animBg="1"/>
      <p:bldP spid="3" grpId="0" animBg="1"/>
      <p:bldP spid="10" grpId="0" animBg="1"/>
      <p:bldP spid="11" grpId="0" animBg="1"/>
      <p:bldP spid="4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6595276" y="2971800"/>
            <a:ext cx="7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Profile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276600"/>
            <a:ext cx="5588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1" name="Straight Connector 140"/>
          <p:cNvCxnSpPr>
            <a:stCxn id="119" idx="3"/>
            <a:endCxn id="140" idx="1"/>
          </p:cNvCxnSpPr>
          <p:nvPr/>
        </p:nvCxnSpPr>
        <p:spPr>
          <a:xfrm flipV="1">
            <a:off x="5930900" y="3657600"/>
            <a:ext cx="77470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Snip Same Side Corner Rectangle 154"/>
          <p:cNvSpPr/>
          <p:nvPr/>
        </p:nvSpPr>
        <p:spPr bwMode="auto">
          <a:xfrm rot="16200000">
            <a:off x="6096000" y="2743200"/>
            <a:ext cx="1295400" cy="1905000"/>
          </a:xfrm>
          <a:prstGeom prst="snip2SameRect">
            <a:avLst>
              <a:gd name="adj1" fmla="val 31161"/>
              <a:gd name="adj2" fmla="val 0"/>
            </a:avLst>
          </a:prstGeom>
          <a:solidFill>
            <a:srgbClr val="FFFFFF">
              <a:alpha val="80000"/>
            </a:srgbClr>
          </a:solidFill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Propagation </a:t>
            </a:r>
            <a:br>
              <a:rPr lang="en-US" dirty="0"/>
            </a:br>
            <a:r>
              <a:rPr lang="en-US" dirty="0"/>
              <a:t>(Structured Prediction)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399"/>
            <a:ext cx="4648200" cy="45720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Social Arithmetic: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Recurrence Algorithm: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iterate until convergence</a:t>
            </a:r>
          </a:p>
        </p:txBody>
      </p:sp>
      <p:cxnSp>
        <p:nvCxnSpPr>
          <p:cNvPr id="81" name="Straight Connector 80"/>
          <p:cNvCxnSpPr>
            <a:stCxn id="119" idx="2"/>
            <a:endCxn id="120" idx="1"/>
          </p:cNvCxnSpPr>
          <p:nvPr/>
        </p:nvCxnSpPr>
        <p:spPr>
          <a:xfrm>
            <a:off x="5670550" y="4022090"/>
            <a:ext cx="1035050" cy="133872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21" idx="1"/>
            <a:endCxn id="119" idx="0"/>
          </p:cNvCxnSpPr>
          <p:nvPr/>
        </p:nvCxnSpPr>
        <p:spPr>
          <a:xfrm flipH="1">
            <a:off x="5670550" y="2116604"/>
            <a:ext cx="1035050" cy="11765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9" name="Picture 118" descr="gonzalez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3293111"/>
            <a:ext cx="520700" cy="72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 descr="guestr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5006623"/>
            <a:ext cx="527184" cy="70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 descr="hong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1752600"/>
            <a:ext cx="539939" cy="728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" name="TextBox 132"/>
          <p:cNvSpPr txBox="1"/>
          <p:nvPr/>
        </p:nvSpPr>
        <p:spPr>
          <a:xfrm>
            <a:off x="6512441" y="1383268"/>
            <a:ext cx="95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Sue Ann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627624" y="4625623"/>
            <a:ext cx="76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Carlos</a:t>
            </a: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4961886" y="3449593"/>
            <a:ext cx="65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Dave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95400" y="2438400"/>
            <a:ext cx="3188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50% What I list on my profile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40% Sue Ann Likes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10% Carlos Like</a:t>
            </a:r>
          </a:p>
        </p:txBody>
      </p:sp>
      <p:grpSp>
        <p:nvGrpSpPr>
          <p:cNvPr id="4" name="Group 155"/>
          <p:cNvGrpSpPr/>
          <p:nvPr/>
        </p:nvGrpSpPr>
        <p:grpSpPr>
          <a:xfrm>
            <a:off x="5817137" y="1905000"/>
            <a:ext cx="786326" cy="3581400"/>
            <a:chOff x="5817137" y="1905000"/>
            <a:chExt cx="786326" cy="3581400"/>
          </a:xfrm>
        </p:grpSpPr>
        <p:sp>
          <p:nvSpPr>
            <p:cNvPr id="131" name="TextBox 130"/>
            <p:cNvSpPr txBox="1"/>
            <p:nvPr/>
          </p:nvSpPr>
          <p:spPr>
            <a:xfrm>
              <a:off x="5893337" y="19050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40%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817137" y="5117068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10%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019800" y="3276600"/>
              <a:ext cx="583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</a:t>
              </a:r>
            </a:p>
          </p:txBody>
        </p:sp>
      </p:grpSp>
      <p:grpSp>
        <p:nvGrpSpPr>
          <p:cNvPr id="5" name="Group 157"/>
          <p:cNvGrpSpPr/>
          <p:nvPr/>
        </p:nvGrpSpPr>
        <p:grpSpPr>
          <a:xfrm>
            <a:off x="7315200" y="1752600"/>
            <a:ext cx="1676400" cy="3900354"/>
            <a:chOff x="7315200" y="1752600"/>
            <a:chExt cx="1676400" cy="3900354"/>
          </a:xfrm>
        </p:grpSpPr>
        <p:sp>
          <p:nvSpPr>
            <p:cNvPr id="125" name="TextBox 124"/>
            <p:cNvSpPr txBox="1"/>
            <p:nvPr/>
          </p:nvSpPr>
          <p:spPr>
            <a:xfrm>
              <a:off x="7391400" y="1752600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20% Biking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391400" y="5006623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70% Biking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315200" y="3316069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Cameras</a:t>
              </a: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50% Biking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685800" y="3437930"/>
            <a:ext cx="78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 Like:</a:t>
            </a:r>
          </a:p>
        </p:txBody>
      </p:sp>
      <p:cxnSp>
        <p:nvCxnSpPr>
          <p:cNvPr id="146" name="Straight Connector 145"/>
          <p:cNvCxnSpPr/>
          <p:nvPr/>
        </p:nvCxnSpPr>
        <p:spPr bwMode="auto">
          <a:xfrm>
            <a:off x="990600" y="3440906"/>
            <a:ext cx="3200400" cy="0"/>
          </a:xfrm>
          <a:prstGeom prst="line">
            <a:avLst/>
          </a:prstGeom>
          <a:noFill/>
          <a:ln w="38100" cap="flat" cmpd="sng" algn="ctr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TextBox 146"/>
          <p:cNvSpPr txBox="1"/>
          <p:nvPr/>
        </p:nvSpPr>
        <p:spPr>
          <a:xfrm>
            <a:off x="1008099" y="2917686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295400" y="3437930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60% Cameras, 40% Biking</a:t>
            </a:r>
          </a:p>
        </p:txBody>
      </p:sp>
      <p:graphicFrame>
        <p:nvGraphicFramePr>
          <p:cNvPr id="150" name="Object 1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619586"/>
              </p:ext>
            </p:extLst>
          </p:nvPr>
        </p:nvGraphicFramePr>
        <p:xfrm>
          <a:off x="712451" y="4876800"/>
          <a:ext cx="37607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7" imgW="1928880" imgH="383760" progId="Equation.3">
                  <p:embed/>
                </p:oleObj>
              </mc:Choice>
              <mc:Fallback>
                <p:oleObj name="Equation" r:id="rId7" imgW="1928880" imgH="38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51" y="4876800"/>
                        <a:ext cx="376078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1" name="Rectangle 150"/>
          <p:cNvSpPr/>
          <p:nvPr/>
        </p:nvSpPr>
        <p:spPr bwMode="auto">
          <a:xfrm>
            <a:off x="133415" y="4114800"/>
            <a:ext cx="4800600" cy="2362200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 bwMode="auto">
          <a:xfrm flipV="1">
            <a:off x="62867" y="1600200"/>
            <a:ext cx="4800600" cy="2282497"/>
          </a:xfrm>
          <a:prstGeom prst="rect">
            <a:avLst/>
          </a:prstGeom>
          <a:solidFill>
            <a:srgbClr val="FFFFFF">
              <a:alpha val="85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5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1" grpId="0" animBg="1"/>
      <p:bldP spid="15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79646">
                    <a:lumMod val="50000"/>
                  </a:srgbClr>
                </a:solidFill>
              </a:rPr>
              <a:t>Ratings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prstClr val="black"/>
                  </a:solidFill>
                </a:rPr>
                <a:t>Items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5400" i="1" dirty="0"/>
              <a:t>Recommending Products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prstClr val="black"/>
                  </a:solidFill>
                </a:rPr>
                <a:t>Users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58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structured data is everywhere …</a:t>
            </a:r>
          </a:p>
        </p:txBody>
      </p:sp>
    </p:spTree>
    <p:extLst>
      <p:ext uri="{BB962C8B-B14F-4D97-AF65-F5344CB8AC3E}">
        <p14:creationId xmlns:p14="http://schemas.microsoft.com/office/powerpoint/2010/main" val="3148716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Recommending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Low-Rank Matrix Factorization: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1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Finding 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br>
              <a:rPr lang="en-US" dirty="0">
                <a:latin typeface="Helvetica Neue Light"/>
                <a:cs typeface="Helvetica Neue Light"/>
              </a:rPr>
            </a:br>
            <a:endParaRPr lang="en-US" dirty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Measure “cohesiveness” of local community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44360" y="4838220"/>
            <a:ext cx="6528040" cy="1257780"/>
            <a:chOff x="1168160" y="4953000"/>
            <a:chExt cx="6528040" cy="1257780"/>
          </a:xfrm>
        </p:grpSpPr>
        <p:sp>
          <p:nvSpPr>
            <p:cNvPr id="93" name="TextBox 92"/>
            <p:cNvSpPr txBox="1"/>
            <p:nvPr/>
          </p:nvSpPr>
          <p:spPr>
            <a:xfrm>
              <a:off x="1168160" y="5257800"/>
              <a:ext cx="2946640" cy="666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200" dirty="0" err="1">
                  <a:latin typeface="Gill Sans Light"/>
                  <a:cs typeface="Gill Sans Light"/>
                </a:rPr>
                <a:t>ClusterCoeff</a:t>
              </a:r>
              <a:r>
                <a:rPr lang="en-US" sz="3200" dirty="0">
                  <a:latin typeface="Gill Sans Light"/>
                  <a:cs typeface="Gill Sans Light"/>
                </a:rPr>
                <a:t>[</a:t>
              </a:r>
              <a:r>
                <a:rPr lang="en-US" sz="3200" dirty="0" err="1">
                  <a:latin typeface="Gill Sans Light"/>
                  <a:cs typeface="Gill Sans Light"/>
                </a:rPr>
                <a:t>i</a:t>
              </a:r>
              <a:r>
                <a:rPr lang="en-US" sz="3200" dirty="0">
                  <a:latin typeface="Gill Sans Light"/>
                  <a:cs typeface="Gill Sans Light"/>
                </a:rPr>
                <a:t>] =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78691" y="4953000"/>
              <a:ext cx="3517509" cy="1257780"/>
              <a:chOff x="3950091" y="4953000"/>
              <a:chExt cx="3517509" cy="125778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950091" y="4953000"/>
                <a:ext cx="3517509" cy="1257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3200" dirty="0">
                    <a:latin typeface="Gill Sans Light"/>
                    <a:cs typeface="Gill Sans Light"/>
                  </a:rPr>
                  <a:t>2 * #Triangles[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3200" dirty="0" err="1">
                    <a:latin typeface="Gill Sans Light"/>
                    <a:cs typeface="Gill Sans Light"/>
                  </a:rPr>
                  <a:t>Deg</a:t>
                </a:r>
                <a:r>
                  <a:rPr lang="en-US" sz="3200" dirty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 * (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Deg</a:t>
                </a:r>
                <a:r>
                  <a:rPr lang="en-US" sz="3200" dirty="0">
                    <a:latin typeface="Gill Sans Light"/>
                    <a:cs typeface="Gill Sans Light"/>
                  </a:rPr>
                  <a:t>[</a:t>
                </a:r>
                <a:r>
                  <a:rPr lang="en-US" sz="3200" dirty="0" err="1">
                    <a:latin typeface="Gill Sans Light"/>
                    <a:cs typeface="Gill Sans Light"/>
                  </a:rPr>
                  <a:t>i</a:t>
                </a:r>
                <a:r>
                  <a:rPr lang="en-US" sz="3200" dirty="0">
                    <a:latin typeface="Gill Sans Light"/>
                    <a:cs typeface="Gill Sans Light"/>
                  </a:rPr>
                  <a:t>] – 1)</a:t>
                </a: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3950091" y="5638800"/>
                <a:ext cx="3517509" cy="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21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Counting Triangles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1408880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Count triangles passing through each vertex by counting triangles on each edge:</a:t>
            </a:r>
          </a:p>
        </p:txBody>
      </p:sp>
      <p:cxnSp>
        <p:nvCxnSpPr>
          <p:cNvPr id="132" name="Straight Connector 131"/>
          <p:cNvCxnSpPr>
            <a:stCxn id="125" idx="4"/>
            <a:endCxn id="126" idx="0"/>
          </p:cNvCxnSpPr>
          <p:nvPr/>
        </p:nvCxnSpPr>
        <p:spPr>
          <a:xfrm>
            <a:off x="1040690" y="3459680"/>
            <a:ext cx="0" cy="136942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Isosceles Triangle 100"/>
          <p:cNvSpPr/>
          <p:nvPr/>
        </p:nvSpPr>
        <p:spPr>
          <a:xfrm rot="16200000">
            <a:off x="2187068" y="4256275"/>
            <a:ext cx="1409702" cy="1181932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098917" y="4142389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976217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048908" y="3428471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0800000">
            <a:off x="1087321" y="4133322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3" name="Isosceles Triangle 122"/>
          <p:cNvSpPr/>
          <p:nvPr/>
        </p:nvSpPr>
        <p:spPr>
          <a:xfrm>
            <a:off x="1047502" y="3419403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838200" y="30547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E</a:t>
            </a:r>
          </a:p>
        </p:txBody>
      </p:sp>
      <p:sp>
        <p:nvSpPr>
          <p:cNvPr id="126" name="Oval 125"/>
          <p:cNvSpPr/>
          <p:nvPr/>
        </p:nvSpPr>
        <p:spPr>
          <a:xfrm>
            <a:off x="838200" y="4829105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F</a:t>
            </a:r>
          </a:p>
        </p:txBody>
      </p:sp>
      <p:sp>
        <p:nvSpPr>
          <p:cNvPr id="127" name="Oval 126"/>
          <p:cNvSpPr/>
          <p:nvPr/>
        </p:nvSpPr>
        <p:spPr>
          <a:xfrm>
            <a:off x="2087999" y="4645201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D</a:t>
            </a:r>
          </a:p>
        </p:txBody>
      </p:sp>
      <p:sp>
        <p:nvSpPr>
          <p:cNvPr id="128" name="Oval 127"/>
          <p:cNvSpPr/>
          <p:nvPr/>
        </p:nvSpPr>
        <p:spPr>
          <a:xfrm>
            <a:off x="2045665" y="32169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C</a:t>
            </a:r>
          </a:p>
        </p:txBody>
      </p:sp>
      <p:cxnSp>
        <p:nvCxnSpPr>
          <p:cNvPr id="4" name="Straight Connector 3"/>
          <p:cNvCxnSpPr>
            <a:stCxn id="124" idx="6"/>
            <a:endCxn id="129" idx="2"/>
          </p:cNvCxnSpPr>
          <p:nvPr/>
        </p:nvCxnSpPr>
        <p:spPr>
          <a:xfrm>
            <a:off x="1248205" y="4132704"/>
            <a:ext cx="1971230" cy="0"/>
          </a:xfrm>
          <a:prstGeom prst="line">
            <a:avLst/>
          </a:prstGeom>
          <a:ln w="76200" cmpd="sng">
            <a:headEnd type="none" w="med" len="med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280395" y="5349602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72000" y="3107606"/>
            <a:ext cx="2482850" cy="2297989"/>
            <a:chOff x="4572000" y="3107606"/>
            <a:chExt cx="2482850" cy="2297989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0" y="3107606"/>
              <a:ext cx="762000" cy="2297989"/>
              <a:chOff x="2590800" y="3107606"/>
              <a:chExt cx="762000" cy="2297989"/>
            </a:xfrm>
          </p:grpSpPr>
          <p:sp>
            <p:nvSpPr>
              <p:cNvPr id="9" name="Double Brace 8"/>
              <p:cNvSpPr/>
              <p:nvPr/>
            </p:nvSpPr>
            <p:spPr>
              <a:xfrm>
                <a:off x="2590800" y="3107606"/>
                <a:ext cx="762000" cy="2297989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815804" y="4056574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815804" y="3638222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815804" y="4474926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E</a:t>
                </a: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15804" y="489327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F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815804" y="3219870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92850" y="3325143"/>
              <a:ext cx="762000" cy="1862914"/>
              <a:chOff x="6934200" y="3117292"/>
              <a:chExt cx="762000" cy="1862914"/>
            </a:xfrm>
          </p:grpSpPr>
          <p:sp>
            <p:nvSpPr>
              <p:cNvPr id="140" name="Double Brace 139"/>
              <p:cNvSpPr/>
              <p:nvPr/>
            </p:nvSpPr>
            <p:spPr>
              <a:xfrm>
                <a:off x="6934200" y="3117292"/>
                <a:ext cx="762000" cy="1862914"/>
              </a:xfrm>
              <a:prstGeom prst="bracePair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7159204" y="4066259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D</a:t>
                </a: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7159204" y="3647907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C</a:t>
                </a: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159204" y="4484611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G</a:t>
                </a: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7159204" y="3229555"/>
                <a:ext cx="334694" cy="334694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2000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A</a:t>
                </a:r>
              </a:p>
            </p:txBody>
          </p:sp>
        </p:grp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8475" y="3932750"/>
              <a:ext cx="469900" cy="647700"/>
            </a:xfrm>
            <a:prstGeom prst="rect">
              <a:avLst/>
            </a:prstGeom>
          </p:spPr>
        </p:pic>
      </p:grpSp>
      <p:grpSp>
        <p:nvGrpSpPr>
          <p:cNvPr id="146" name="Group 145"/>
          <p:cNvGrpSpPr/>
          <p:nvPr/>
        </p:nvGrpSpPr>
        <p:grpSpPr>
          <a:xfrm>
            <a:off x="7848600" y="3753111"/>
            <a:ext cx="762000" cy="1006979"/>
            <a:chOff x="6934200" y="3487492"/>
            <a:chExt cx="762000" cy="1006979"/>
          </a:xfrm>
        </p:grpSpPr>
        <p:sp>
          <p:nvSpPr>
            <p:cNvPr id="147" name="Double Brace 146"/>
            <p:cNvSpPr/>
            <p:nvPr/>
          </p:nvSpPr>
          <p:spPr>
            <a:xfrm>
              <a:off x="6934200" y="3487492"/>
              <a:ext cx="762000" cy="1006979"/>
            </a:xfrm>
            <a:prstGeom prst="bracePair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59204" y="4066259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D</a:t>
              </a:r>
            </a:p>
          </p:txBody>
        </p:sp>
        <p:sp>
          <p:nvSpPr>
            <p:cNvPr id="149" name="Oval 148"/>
            <p:cNvSpPr/>
            <p:nvPr/>
          </p:nvSpPr>
          <p:spPr>
            <a:xfrm>
              <a:off x="7159204" y="3647907"/>
              <a:ext cx="334694" cy="334694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C</a:t>
              </a:r>
            </a:p>
          </p:txBody>
        </p:sp>
      </p:grp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325" y="4193100"/>
            <a:ext cx="304800" cy="127000"/>
          </a:xfrm>
          <a:prstGeom prst="rect">
            <a:avLst/>
          </a:prstGeom>
        </p:spPr>
      </p:pic>
      <p:sp>
        <p:nvSpPr>
          <p:cNvPr id="124" name="Oval 123"/>
          <p:cNvSpPr/>
          <p:nvPr/>
        </p:nvSpPr>
        <p:spPr>
          <a:xfrm>
            <a:off x="843226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A</a:t>
            </a:r>
          </a:p>
        </p:txBody>
      </p:sp>
      <p:sp>
        <p:nvSpPr>
          <p:cNvPr id="129" name="Oval 128"/>
          <p:cNvSpPr/>
          <p:nvPr/>
        </p:nvSpPr>
        <p:spPr>
          <a:xfrm>
            <a:off x="3219435" y="3930214"/>
            <a:ext cx="404979" cy="404979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630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>
                <a:latin typeface="Helvetica Neue Light"/>
                <a:cs typeface="Helvetica Neue Light"/>
              </a:rPr>
              <a:t>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34320"/>
            <a:ext cx="8229600" cy="1408880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Every vertex starts out with a unique component id (typically it’s vertex id):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6042" y="4267200"/>
            <a:ext cx="2187653" cy="1824367"/>
            <a:chOff x="446042" y="4817024"/>
            <a:chExt cx="2187653" cy="1824367"/>
          </a:xfrm>
        </p:grpSpPr>
        <p:cxnSp>
          <p:nvCxnSpPr>
            <p:cNvPr id="49" name="Straight Connector 48"/>
            <p:cNvCxnSpPr>
              <a:stCxn id="46" idx="4"/>
              <a:endCxn id="47" idx="0"/>
            </p:cNvCxnSpPr>
            <p:nvPr/>
          </p:nvCxnSpPr>
          <p:spPr>
            <a:xfrm>
              <a:off x="648532" y="5222003"/>
              <a:ext cx="0" cy="101440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 rot="16200000">
              <a:off x="1165869" y="5143085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066800" y="5532011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4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2228716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5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228716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6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46042" y="48170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46042" y="6236412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46042" y="5502824"/>
              <a:ext cx="404979" cy="404979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579" y="2984500"/>
            <a:ext cx="4953000" cy="7493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965587" y="4267200"/>
            <a:ext cx="2771431" cy="1824367"/>
            <a:chOff x="2965587" y="4267200"/>
            <a:chExt cx="2771431" cy="1824367"/>
          </a:xfrm>
        </p:grpSpPr>
        <p:grpSp>
          <p:nvGrpSpPr>
            <p:cNvPr id="14" name="Group 13"/>
            <p:cNvGrpSpPr/>
            <p:nvPr/>
          </p:nvGrpSpPr>
          <p:grpSpPr>
            <a:xfrm>
              <a:off x="3602279" y="4267200"/>
              <a:ext cx="2134739" cy="1824367"/>
              <a:chOff x="3775556" y="4728832"/>
              <a:chExt cx="2134739" cy="1824367"/>
            </a:xfrm>
          </p:grpSpPr>
          <p:cxnSp>
            <p:nvCxnSpPr>
              <p:cNvPr id="56" name="Straight Connector 55"/>
              <p:cNvCxnSpPr>
                <a:stCxn id="61" idx="4"/>
                <a:endCxn id="62" idx="0"/>
              </p:cNvCxnSpPr>
              <p:nvPr/>
            </p:nvCxnSpPr>
            <p:spPr>
              <a:xfrm>
                <a:off x="3978046" y="5133811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Isosceles Triangle 56"/>
              <p:cNvSpPr/>
              <p:nvPr/>
            </p:nvSpPr>
            <p:spPr>
              <a:xfrm rot="16200000">
                <a:off x="4442469" y="5054893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343400" y="5443819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50531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50531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775556" y="47288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775556" y="61482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2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775556" y="5414632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17" name="Right Arrow 16"/>
            <p:cNvSpPr/>
            <p:nvPr/>
          </p:nvSpPr>
          <p:spPr>
            <a:xfrm>
              <a:off x="2965587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68910" y="4267200"/>
            <a:ext cx="2813185" cy="1824367"/>
            <a:chOff x="6068910" y="4267200"/>
            <a:chExt cx="2813185" cy="1824367"/>
          </a:xfrm>
        </p:grpSpPr>
        <p:grpSp>
          <p:nvGrpSpPr>
            <p:cNvPr id="16" name="Group 15"/>
            <p:cNvGrpSpPr/>
            <p:nvPr/>
          </p:nvGrpSpPr>
          <p:grpSpPr>
            <a:xfrm>
              <a:off x="6705600" y="4267200"/>
              <a:ext cx="2176495" cy="1824367"/>
              <a:chOff x="6705600" y="4728833"/>
              <a:chExt cx="2176495" cy="1824367"/>
            </a:xfrm>
          </p:grpSpPr>
          <p:cxnSp>
            <p:nvCxnSpPr>
              <p:cNvPr id="64" name="Straight Connector 63"/>
              <p:cNvCxnSpPr>
                <a:stCxn id="69" idx="4"/>
                <a:endCxn id="70" idx="0"/>
              </p:cNvCxnSpPr>
              <p:nvPr/>
            </p:nvCxnSpPr>
            <p:spPr>
              <a:xfrm>
                <a:off x="6908090" y="5133812"/>
                <a:ext cx="0" cy="1014409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Isosceles Triangle 64"/>
              <p:cNvSpPr/>
              <p:nvPr/>
            </p:nvSpPr>
            <p:spPr>
              <a:xfrm rot="16200000">
                <a:off x="7414269" y="5054894"/>
                <a:ext cx="1409702" cy="1181932"/>
              </a:xfrm>
              <a:prstGeom prst="triangl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7315200" y="5443820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8477116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477116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705600" y="47288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705600" y="6148221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6705600" y="5414633"/>
                <a:ext cx="404979" cy="404979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  <a:latin typeface="Helvetica Neue Light"/>
                    <a:cs typeface="Helvetica Neue Light"/>
                  </a:rPr>
                  <a:t>1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6068910" y="4991488"/>
              <a:ext cx="304800" cy="375791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25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Putting it All Together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55742" y="160607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29843" y="92935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58643" y="92935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16043" y="92935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39143" y="160607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58643" y="259667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16043" y="296600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10750" y="494720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493657" y="457787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58643" y="457787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29843" y="259667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29443" y="382956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57648" y="450167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7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Many Other Graph Algorithms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Max-Product Linear Programs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>
                <a:latin typeface="Gill Sans Light"/>
                <a:cs typeface="Gill Sans Light"/>
              </a:rPr>
              <a:t>Semi-supervised M</a:t>
            </a:r>
            <a:r>
              <a:rPr lang="en-US" dirty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K-core Decomposition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K-Truss</a:t>
            </a:r>
          </a:p>
          <a:p>
            <a:r>
              <a:rPr lang="en-US" sz="2800" dirty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Graph Coloring</a:t>
            </a:r>
          </a:p>
          <a:p>
            <a:r>
              <a:rPr lang="en-US" sz="2800" dirty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36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Light"/>
                <a:cs typeface="Gill Sans Light"/>
              </a:rPr>
              <a:t>The Graph-Parallel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 Light"/>
                <a:cs typeface="Helvetica Neue Light"/>
              </a:rPr>
              <a:t>Fundamental Pattern</a:t>
            </a:r>
            <a:endParaRPr lang="en-US" b="1" dirty="0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Light"/>
                <a:cs typeface="Gill Sans Light"/>
              </a:rPr>
              <a:t>Graph-Parallel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25380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95956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59080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4268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latin typeface="Gill Sans Light"/>
                <a:cs typeface="Gill Sans Light"/>
              </a:rPr>
              <a:t>Expose </a:t>
            </a:r>
            <a:r>
              <a:rPr lang="en-US" sz="4400" i="1" dirty="0">
                <a:solidFill>
                  <a:srgbClr val="3366FF"/>
                </a:solidFill>
                <a:latin typeface="Gill Sans Light"/>
                <a:cs typeface="Gill Sans Light"/>
              </a:rPr>
              <a:t>specialized APIs</a:t>
            </a:r>
            <a:r>
              <a:rPr lang="en-US" sz="4400" i="1" dirty="0">
                <a:latin typeface="Gill Sans Light"/>
                <a:cs typeface="Gill Sans Light"/>
              </a:rPr>
              <a:t> to simplify </a:t>
            </a:r>
            <a:br>
              <a:rPr lang="en-US" sz="4400" i="1" dirty="0">
                <a:latin typeface="Gill Sans Light"/>
                <a:cs typeface="Gill Sans Light"/>
              </a:rPr>
            </a:br>
            <a:r>
              <a:rPr lang="en-US" sz="4400" i="1" dirty="0">
                <a:latin typeface="Gill Sans Light"/>
                <a:cs typeface="Gill Sans Light"/>
              </a:rPr>
              <a:t>graph programming.</a:t>
            </a:r>
          </a:p>
        </p:txBody>
      </p:sp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57200" y="3733800"/>
            <a:ext cx="5181600" cy="7620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00" y="4648200"/>
            <a:ext cx="5181600" cy="9906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57200" y="2286000"/>
            <a:ext cx="5181600" cy="1295400"/>
          </a:xfrm>
          <a:prstGeom prst="roundRect">
            <a:avLst>
              <a:gd name="adj" fmla="val 110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latin typeface="Gill Sans Light"/>
                <a:cs typeface="Gill Sans Light"/>
              </a:rPr>
              <a:t>The Vertex Program Abstraction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600" y="1164848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Vertex-Programs interact by sending </a:t>
            </a:r>
            <a:r>
              <a:rPr lang="en-US" sz="2600" b="1" dirty="0">
                <a:solidFill>
                  <a:prstClr val="black"/>
                </a:solidFill>
                <a:latin typeface="Gill Sans Light"/>
                <a:cs typeface="Gill Sans Light"/>
              </a:rPr>
              <a:t>messages</a:t>
            </a: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.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690986" y="1862460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813697" y="2190132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279219" y="2320549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84983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151478" y="2633741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453124" y="2627102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44481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7841529" y="200569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i</a:t>
            </a:r>
            <a:endParaRPr lang="en-US" sz="2400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444818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841529" y="4507923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6094780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14981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8546522" y="3323791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813696" y="4692362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279219" y="3692668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916817" y="3878218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218462" y="3884856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520106" y="3878217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/>
          <p:cNvSpPr txBox="1"/>
          <p:nvPr/>
        </p:nvSpPr>
        <p:spPr>
          <a:xfrm>
            <a:off x="228600" y="1842968"/>
            <a:ext cx="5638800" cy="387798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Pregel_PageRank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: 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Receive all the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total = 0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in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messages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total = total +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0.15 + total</a:t>
            </a:r>
          </a:p>
          <a:p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Send new messages to neighbors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i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Send  </a:t>
            </a: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msg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) to vertex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886828" y="1981200"/>
            <a:ext cx="1420706" cy="1305851"/>
            <a:chOff x="6705600" y="2286000"/>
            <a:chExt cx="1420706" cy="1305851"/>
          </a:xfrm>
        </p:grpSpPr>
        <p:grpSp>
          <p:nvGrpSpPr>
            <p:cNvPr id="30" name="Group 29"/>
            <p:cNvGrpSpPr/>
            <p:nvPr/>
          </p:nvGrpSpPr>
          <p:grpSpPr>
            <a:xfrm>
              <a:off x="6705600" y="2286000"/>
              <a:ext cx="838200" cy="190500"/>
              <a:chOff x="838200" y="4800600"/>
              <a:chExt cx="838200" cy="190500"/>
            </a:xfrm>
          </p:grpSpPr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4" name="Rectangle 43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5" name="Isosceles Triangle 44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1" name="Group 30"/>
            <p:cNvGrpSpPr/>
            <p:nvPr/>
          </p:nvGrpSpPr>
          <p:grpSpPr>
            <a:xfrm rot="17509780">
              <a:off x="6958118" y="2982894"/>
              <a:ext cx="838200" cy="190500"/>
              <a:chOff x="838200" y="4800600"/>
              <a:chExt cx="838200" cy="190500"/>
            </a:xfrm>
          </p:grpSpPr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40" name="Rectangle 3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32" name="Group 31"/>
            <p:cNvGrpSpPr/>
            <p:nvPr/>
          </p:nvGrpSpPr>
          <p:grpSpPr>
            <a:xfrm rot="14940104">
              <a:off x="7611956" y="3077501"/>
              <a:ext cx="838200" cy="190500"/>
              <a:chOff x="838200" y="4800600"/>
              <a:chExt cx="838200" cy="190500"/>
            </a:xfrm>
          </p:grpSpPr>
          <p:cxnSp>
            <p:nvCxnSpPr>
              <p:cNvPr id="33" name="Straight Arrow Connector 32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36" name="Rectangle 35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grpSp>
        <p:nvGrpSpPr>
          <p:cNvPr id="6" name="Group 5"/>
          <p:cNvGrpSpPr/>
          <p:nvPr/>
        </p:nvGrpSpPr>
        <p:grpSpPr>
          <a:xfrm>
            <a:off x="6886828" y="2286000"/>
            <a:ext cx="1749545" cy="1138430"/>
            <a:chOff x="6705600" y="2590800"/>
            <a:chExt cx="1749545" cy="1138430"/>
          </a:xfrm>
        </p:grpSpPr>
        <p:grpSp>
          <p:nvGrpSpPr>
            <p:cNvPr id="65" name="Group 64"/>
            <p:cNvGrpSpPr/>
            <p:nvPr/>
          </p:nvGrpSpPr>
          <p:grpSpPr>
            <a:xfrm flipH="1">
              <a:off x="6705600" y="2590800"/>
              <a:ext cx="838200" cy="190500"/>
              <a:chOff x="838200" y="4800600"/>
              <a:chExt cx="838200" cy="190500"/>
            </a:xfrm>
          </p:grpSpPr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7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8" name="Rectangle 77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 rot="4027185">
              <a:off x="7940795" y="2994909"/>
              <a:ext cx="838200" cy="190500"/>
              <a:chOff x="838200" y="4800600"/>
              <a:chExt cx="838200" cy="190500"/>
            </a:xfrm>
          </p:grpSpPr>
          <p:cxnSp>
            <p:nvCxnSpPr>
              <p:cNvPr id="68" name="Straight Arrow Connector 67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70" name="Rectangle 69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 rot="17445069" flipH="1">
              <a:off x="7177618" y="3214880"/>
              <a:ext cx="838200" cy="190500"/>
              <a:chOff x="838200" y="4800600"/>
              <a:chExt cx="838200" cy="190500"/>
            </a:xfrm>
          </p:grpSpPr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1219200" y="4876800"/>
                <a:ext cx="457200" cy="1588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2" name="Group 132"/>
              <p:cNvGrpSpPr/>
              <p:nvPr/>
            </p:nvGrpSpPr>
            <p:grpSpPr>
              <a:xfrm>
                <a:off x="838200" y="4800600"/>
                <a:ext cx="381000" cy="190500"/>
                <a:chOff x="762000" y="2971800"/>
                <a:chExt cx="838200" cy="381000"/>
              </a:xfrm>
            </p:grpSpPr>
            <p:sp>
              <p:nvSpPr>
                <p:cNvPr id="83" name="Rectangle 82"/>
                <p:cNvSpPr/>
                <p:nvPr/>
              </p:nvSpPr>
              <p:spPr bwMode="auto">
                <a:xfrm>
                  <a:off x="762000" y="2971800"/>
                  <a:ext cx="838200" cy="381000"/>
                </a:xfrm>
                <a:prstGeom prst="rect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84" name="Isosceles Triangle 83"/>
                <p:cNvSpPr/>
                <p:nvPr/>
              </p:nvSpPr>
              <p:spPr bwMode="auto">
                <a:xfrm rot="10800000">
                  <a:off x="762000" y="2971800"/>
                  <a:ext cx="838200" cy="152400"/>
                </a:xfrm>
                <a:prstGeom prst="triangle">
                  <a:avLst/>
                </a:prstGeom>
                <a:solidFill>
                  <a:schemeClr val="accent6"/>
                </a:solidFill>
                <a:ln w="38100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</p:grpSp>
        </p:grpSp>
      </p:grp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et al.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[PODC’09, SIGMOD’10]</a:t>
            </a:r>
          </a:p>
        </p:txBody>
      </p:sp>
    </p:spTree>
    <p:extLst>
      <p:ext uri="{BB962C8B-B14F-4D97-AF65-F5344CB8AC3E}">
        <p14:creationId xmlns:p14="http://schemas.microsoft.com/office/powerpoint/2010/main" val="9171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018461" y="1604651"/>
            <a:ext cx="883627" cy="1097280"/>
            <a:chOff x="2631282" y="2067410"/>
            <a:chExt cx="2016918" cy="2504590"/>
          </a:xfrm>
        </p:grpSpPr>
        <p:grpSp>
          <p:nvGrpSpPr>
            <p:cNvPr id="7" name="Group 6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753019" y="4419600"/>
            <a:ext cx="1030996" cy="1280281"/>
            <a:chOff x="2631282" y="2067410"/>
            <a:chExt cx="2016918" cy="2504590"/>
          </a:xfrm>
        </p:grpSpPr>
        <p:grpSp>
          <p:nvGrpSpPr>
            <p:cNvPr id="24" name="Group 23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7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658306" y="1295400"/>
            <a:ext cx="647494" cy="804052"/>
            <a:chOff x="2631282" y="2067410"/>
            <a:chExt cx="2016918" cy="2504590"/>
          </a:xfrm>
        </p:grpSpPr>
        <p:grpSp>
          <p:nvGrpSpPr>
            <p:cNvPr id="18" name="Group 17"/>
            <p:cNvGrpSpPr/>
            <p:nvPr/>
          </p:nvGrpSpPr>
          <p:grpSpPr>
            <a:xfrm>
              <a:off x="2631282" y="2067410"/>
              <a:ext cx="2016918" cy="2504590"/>
              <a:chOff x="2631281" y="2590800"/>
              <a:chExt cx="1595438" cy="1981200"/>
            </a:xfrm>
          </p:grpSpPr>
          <p:sp>
            <p:nvSpPr>
              <p:cNvPr id="21" name="Snip Same Side Corner Rectangle 1"/>
              <p:cNvSpPr/>
              <p:nvPr/>
            </p:nvSpPr>
            <p:spPr>
              <a:xfrm>
                <a:off x="2631281" y="3352800"/>
                <a:ext cx="1595438" cy="1219200"/>
              </a:xfrm>
              <a:custGeom>
                <a:avLst/>
                <a:gdLst>
                  <a:gd name="connsiteX0" fmla="*/ 482209 w 1524000"/>
                  <a:gd name="connsiteY0" fmla="*/ 0 h 1524000"/>
                  <a:gd name="connsiteX1" fmla="*/ 1041791 w 1524000"/>
                  <a:gd name="connsiteY1" fmla="*/ 0 h 1524000"/>
                  <a:gd name="connsiteX2" fmla="*/ 1524000 w 1524000"/>
                  <a:gd name="connsiteY2" fmla="*/ 482209 h 1524000"/>
                  <a:gd name="connsiteX3" fmla="*/ 1524000 w 1524000"/>
                  <a:gd name="connsiteY3" fmla="*/ 1524000 h 1524000"/>
                  <a:gd name="connsiteX4" fmla="*/ 1524000 w 1524000"/>
                  <a:gd name="connsiteY4" fmla="*/ 1524000 h 1524000"/>
                  <a:gd name="connsiteX5" fmla="*/ 0 w 1524000"/>
                  <a:gd name="connsiteY5" fmla="*/ 1524000 h 1524000"/>
                  <a:gd name="connsiteX6" fmla="*/ 0 w 1524000"/>
                  <a:gd name="connsiteY6" fmla="*/ 1524000 h 1524000"/>
                  <a:gd name="connsiteX7" fmla="*/ 0 w 1524000"/>
                  <a:gd name="connsiteY7" fmla="*/ 482209 h 1524000"/>
                  <a:gd name="connsiteX8" fmla="*/ 482209 w 1524000"/>
                  <a:gd name="connsiteY8" fmla="*/ 0 h 1524000"/>
                  <a:gd name="connsiteX0" fmla="*/ 517928 w 1559719"/>
                  <a:gd name="connsiteY0" fmla="*/ 0 h 1524000"/>
                  <a:gd name="connsiteX1" fmla="*/ 1077510 w 1559719"/>
                  <a:gd name="connsiteY1" fmla="*/ 0 h 1524000"/>
                  <a:gd name="connsiteX2" fmla="*/ 1559719 w 1559719"/>
                  <a:gd name="connsiteY2" fmla="*/ 482209 h 1524000"/>
                  <a:gd name="connsiteX3" fmla="*/ 1559719 w 1559719"/>
                  <a:gd name="connsiteY3" fmla="*/ 1524000 h 1524000"/>
                  <a:gd name="connsiteX4" fmla="*/ 1559719 w 1559719"/>
                  <a:gd name="connsiteY4" fmla="*/ 1524000 h 1524000"/>
                  <a:gd name="connsiteX5" fmla="*/ 35719 w 1559719"/>
                  <a:gd name="connsiteY5" fmla="*/ 1524000 h 1524000"/>
                  <a:gd name="connsiteX6" fmla="*/ 35719 w 1559719"/>
                  <a:gd name="connsiteY6" fmla="*/ 1524000 h 1524000"/>
                  <a:gd name="connsiteX7" fmla="*/ 35719 w 1559719"/>
                  <a:gd name="connsiteY7" fmla="*/ 482209 h 1524000"/>
                  <a:gd name="connsiteX8" fmla="*/ 517928 w 1559719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  <a:gd name="connsiteX0" fmla="*/ 517928 w 1595438"/>
                  <a:gd name="connsiteY0" fmla="*/ 0 h 1524000"/>
                  <a:gd name="connsiteX1" fmla="*/ 1077510 w 1595438"/>
                  <a:gd name="connsiteY1" fmla="*/ 0 h 1524000"/>
                  <a:gd name="connsiteX2" fmla="*/ 1559719 w 1595438"/>
                  <a:gd name="connsiteY2" fmla="*/ 482209 h 1524000"/>
                  <a:gd name="connsiteX3" fmla="*/ 1559719 w 1595438"/>
                  <a:gd name="connsiteY3" fmla="*/ 1524000 h 1524000"/>
                  <a:gd name="connsiteX4" fmla="*/ 1559719 w 1595438"/>
                  <a:gd name="connsiteY4" fmla="*/ 1524000 h 1524000"/>
                  <a:gd name="connsiteX5" fmla="*/ 35719 w 1595438"/>
                  <a:gd name="connsiteY5" fmla="*/ 1524000 h 1524000"/>
                  <a:gd name="connsiteX6" fmla="*/ 35719 w 1595438"/>
                  <a:gd name="connsiteY6" fmla="*/ 1524000 h 1524000"/>
                  <a:gd name="connsiteX7" fmla="*/ 35719 w 1595438"/>
                  <a:gd name="connsiteY7" fmla="*/ 482209 h 1524000"/>
                  <a:gd name="connsiteX8" fmla="*/ 517928 w 1595438"/>
                  <a:gd name="connsiteY8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5438" h="1524000">
                    <a:moveTo>
                      <a:pt x="517928" y="0"/>
                    </a:moveTo>
                    <a:lnTo>
                      <a:pt x="1077510" y="0"/>
                    </a:lnTo>
                    <a:cubicBezTo>
                      <a:pt x="1264037" y="0"/>
                      <a:pt x="1479351" y="228209"/>
                      <a:pt x="1559719" y="482209"/>
                    </a:cubicBezTo>
                    <a:cubicBezTo>
                      <a:pt x="1640087" y="736209"/>
                      <a:pt x="1559719" y="1350368"/>
                      <a:pt x="1559719" y="1524000"/>
                    </a:cubicBezTo>
                    <a:lnTo>
                      <a:pt x="1559719" y="1524000"/>
                    </a:lnTo>
                    <a:lnTo>
                      <a:pt x="35719" y="1524000"/>
                    </a:lnTo>
                    <a:lnTo>
                      <a:pt x="35719" y="1524000"/>
                    </a:lnTo>
                    <a:cubicBezTo>
                      <a:pt x="35719" y="1350368"/>
                      <a:pt x="-44649" y="736209"/>
                      <a:pt x="35719" y="482209"/>
                    </a:cubicBezTo>
                    <a:cubicBezTo>
                      <a:pt x="116087" y="228209"/>
                      <a:pt x="331401" y="0"/>
                      <a:pt x="517928" y="0"/>
                    </a:cubicBezTo>
                    <a:close/>
                  </a:path>
                </a:pathLst>
              </a:custGeom>
              <a:ln>
                <a:noFill/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895600" y="2590800"/>
                <a:ext cx="1066800" cy="1066800"/>
              </a:xfrm>
              <a:prstGeom prst="ellipse">
                <a:avLst/>
              </a:prstGeom>
              <a:ln w="57150" cmpd="sng">
                <a:solidFill>
                  <a:schemeClr val="bg1"/>
                </a:solidFill>
                <a:headEnd type="none" w="med" len="med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30480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267200" y="4114800"/>
              <a:ext cx="0" cy="457200"/>
            </a:xfrm>
            <a:prstGeom prst="line">
              <a:avLst/>
            </a:prstGeom>
            <a:ln w="57150" cmpd="sng">
              <a:solidFill>
                <a:srgbClr val="FFFFFF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4114800" y="277368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371714" y="2267243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114800" y="18288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7200" y="2286000"/>
            <a:ext cx="40623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latin typeface="Gill Sans Light"/>
                <a:cs typeface="Gill Sans Light"/>
              </a:rPr>
              <a:t>Vertices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Users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Posts / Images</a:t>
            </a:r>
          </a:p>
          <a:p>
            <a:pPr marL="457200" indent="-338138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r>
              <a:rPr lang="en-US" sz="2800" u="sng" dirty="0">
                <a:latin typeface="Gill Sans Light"/>
                <a:cs typeface="Gill Sans Light"/>
              </a:rPr>
              <a:t>Edges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Social Relationships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>
                <a:latin typeface="Gill Sans Light"/>
                <a:cs typeface="Gill Sans Light"/>
              </a:rPr>
              <a:t>Directed: </a:t>
            </a:r>
            <a:r>
              <a:rPr lang="en-US" sz="2800" dirty="0">
                <a:latin typeface="Gill Sans Light"/>
                <a:cs typeface="Gill Sans Light"/>
              </a:rPr>
              <a:t>Twitter</a:t>
            </a:r>
          </a:p>
          <a:p>
            <a:pPr marL="914400" lvl="1" indent="-338138">
              <a:buFont typeface="Arial"/>
              <a:buChar char="•"/>
            </a:pPr>
            <a:r>
              <a:rPr lang="en-US" sz="2800" i="1" dirty="0">
                <a:latin typeface="Gill Sans Light"/>
                <a:cs typeface="Gill Sans Light"/>
              </a:rPr>
              <a:t>Undirected: </a:t>
            </a:r>
            <a:r>
              <a:rPr lang="en-US" sz="2800" dirty="0">
                <a:latin typeface="Gill Sans Light"/>
                <a:cs typeface="Gill Sans Light"/>
              </a:rPr>
              <a:t>Facebook</a:t>
            </a:r>
          </a:p>
          <a:p>
            <a:pPr marL="457200" indent="-338138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Likes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191000" y="1905000"/>
            <a:ext cx="3444754" cy="36669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7467600" y="2209800"/>
            <a:ext cx="400686" cy="1923757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38600" y="2819400"/>
            <a:ext cx="2667000" cy="1909736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5410200" y="4876800"/>
            <a:ext cx="1219200" cy="589372"/>
            <a:chOff x="5410200" y="4876800"/>
            <a:chExt cx="1219200" cy="589372"/>
          </a:xfrm>
        </p:grpSpPr>
        <p:grpSp>
          <p:nvGrpSpPr>
            <p:cNvPr id="71" name="Group 70"/>
            <p:cNvGrpSpPr/>
            <p:nvPr/>
          </p:nvGrpSpPr>
          <p:grpSpPr>
            <a:xfrm>
              <a:off x="5410200" y="4876800"/>
              <a:ext cx="524723" cy="536982"/>
              <a:chOff x="4026222" y="1411390"/>
              <a:chExt cx="377697" cy="386522"/>
            </a:xfrm>
          </p:grpSpPr>
          <p:sp>
            <p:nvSpPr>
              <p:cNvPr id="72" name="Folded Corner 71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>
            <a:xfrm>
              <a:off x="5943600" y="5257800"/>
              <a:ext cx="685800" cy="208372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7792086" y="3883256"/>
            <a:ext cx="1047114" cy="1186895"/>
            <a:chOff x="7792086" y="3883256"/>
            <a:chExt cx="1047114" cy="1186895"/>
          </a:xfrm>
        </p:grpSpPr>
        <p:grpSp>
          <p:nvGrpSpPr>
            <p:cNvPr id="86" name="Group 85"/>
            <p:cNvGrpSpPr/>
            <p:nvPr/>
          </p:nvGrpSpPr>
          <p:grpSpPr>
            <a:xfrm>
              <a:off x="8119786" y="3883256"/>
              <a:ext cx="719414" cy="612544"/>
              <a:chOff x="8080709" y="3386979"/>
              <a:chExt cx="719414" cy="612544"/>
            </a:xfrm>
          </p:grpSpPr>
          <p:grpSp>
            <p:nvGrpSpPr>
              <p:cNvPr id="83" name="Group 82"/>
              <p:cNvGrpSpPr/>
              <p:nvPr/>
            </p:nvGrpSpPr>
            <p:grpSpPr>
              <a:xfrm rot="20491049">
                <a:off x="8080709" y="3386979"/>
                <a:ext cx="457200" cy="457200"/>
                <a:chOff x="8234819" y="3429000"/>
                <a:chExt cx="457200" cy="4572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21058111">
                <a:off x="8234819" y="3429000"/>
                <a:ext cx="457200" cy="457200"/>
                <a:chOff x="8234819" y="3429000"/>
                <a:chExt cx="457200" cy="45720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 rot="616728">
                <a:off x="8342923" y="3542323"/>
                <a:ext cx="457200" cy="457200"/>
                <a:chOff x="8234819" y="3429000"/>
                <a:chExt cx="457200" cy="4572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1" name="Straight Arrow Connector 90"/>
            <p:cNvCxnSpPr/>
            <p:nvPr/>
          </p:nvCxnSpPr>
          <p:spPr>
            <a:xfrm flipH="1">
              <a:off x="7792086" y="4532923"/>
              <a:ext cx="442733" cy="53722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3755696" y="1295400"/>
            <a:ext cx="968704" cy="461866"/>
            <a:chOff x="3755696" y="1295400"/>
            <a:chExt cx="968704" cy="461866"/>
          </a:xfrm>
        </p:grpSpPr>
        <p:grpSp>
          <p:nvGrpSpPr>
            <p:cNvPr id="58" name="Group 57"/>
            <p:cNvGrpSpPr/>
            <p:nvPr/>
          </p:nvGrpSpPr>
          <p:grpSpPr>
            <a:xfrm>
              <a:off x="4346703" y="1295400"/>
              <a:ext cx="377697" cy="386522"/>
              <a:chOff x="4026222" y="1411390"/>
              <a:chExt cx="377697" cy="386522"/>
            </a:xfrm>
          </p:grpSpPr>
          <p:sp>
            <p:nvSpPr>
              <p:cNvPr id="56" name="Folded Corner 5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 flipH="1">
              <a:off x="3755696" y="1524000"/>
              <a:ext cx="511504" cy="233266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/>
          <p:cNvGrpSpPr/>
          <p:nvPr/>
        </p:nvGrpSpPr>
        <p:grpSpPr>
          <a:xfrm>
            <a:off x="8279532" y="800622"/>
            <a:ext cx="638517" cy="606713"/>
            <a:chOff x="8279532" y="800622"/>
            <a:chExt cx="638517" cy="606713"/>
          </a:xfrm>
        </p:grpSpPr>
        <p:cxnSp>
          <p:nvCxnSpPr>
            <p:cNvPr id="100" name="Straight Arrow Connector 99"/>
            <p:cNvCxnSpPr/>
            <p:nvPr/>
          </p:nvCxnSpPr>
          <p:spPr>
            <a:xfrm flipH="1">
              <a:off x="8279532" y="1183464"/>
              <a:ext cx="355550" cy="22387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 rot="603676">
              <a:off x="8656254" y="800622"/>
              <a:ext cx="261795" cy="267911"/>
              <a:chOff x="8714229" y="990600"/>
              <a:chExt cx="223381" cy="228600"/>
            </a:xfrm>
          </p:grpSpPr>
          <p:sp>
            <p:nvSpPr>
              <p:cNvPr id="113" name="Folded Corner 112"/>
              <p:cNvSpPr/>
              <p:nvPr/>
            </p:nvSpPr>
            <p:spPr>
              <a:xfrm rot="20177069">
                <a:off x="8729241" y="990600"/>
                <a:ext cx="208369" cy="228600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714229" y="998422"/>
                <a:ext cx="74490" cy="7449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7543800" y="685800"/>
            <a:ext cx="338464" cy="555070"/>
            <a:chOff x="7543800" y="685800"/>
            <a:chExt cx="338464" cy="555070"/>
          </a:xfrm>
        </p:grpSpPr>
        <p:grpSp>
          <p:nvGrpSpPr>
            <p:cNvPr id="65" name="Group 64"/>
            <p:cNvGrpSpPr/>
            <p:nvPr/>
          </p:nvGrpSpPr>
          <p:grpSpPr>
            <a:xfrm>
              <a:off x="7543800" y="685800"/>
              <a:ext cx="223381" cy="228600"/>
              <a:chOff x="4026222" y="1411390"/>
              <a:chExt cx="377697" cy="386522"/>
            </a:xfrm>
          </p:grpSpPr>
          <p:sp>
            <p:nvSpPr>
              <p:cNvPr id="66" name="Folded Corner 65"/>
              <p:cNvSpPr/>
              <p:nvPr/>
            </p:nvSpPr>
            <p:spPr>
              <a:xfrm rot="20177069">
                <a:off x="4051604" y="1411390"/>
                <a:ext cx="352315" cy="386522"/>
              </a:xfrm>
              <a:prstGeom prst="foldedCorner">
                <a:avLst>
                  <a:gd name="adj" fmla="val 48495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4026222" y="1424615"/>
                <a:ext cx="125950" cy="125950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5" name="Straight Arrow Connector 114"/>
            <p:cNvCxnSpPr/>
            <p:nvPr/>
          </p:nvCxnSpPr>
          <p:spPr>
            <a:xfrm>
              <a:off x="7696200" y="958349"/>
              <a:ext cx="186064" cy="28252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4038600" y="2501628"/>
            <a:ext cx="2000748" cy="631562"/>
            <a:chOff x="4038600" y="2501628"/>
            <a:chExt cx="2000748" cy="631562"/>
          </a:xfrm>
        </p:grpSpPr>
        <p:cxnSp>
          <p:nvCxnSpPr>
            <p:cNvPr id="96" name="Straight Arrow Connector 95"/>
            <p:cNvCxnSpPr/>
            <p:nvPr/>
          </p:nvCxnSpPr>
          <p:spPr>
            <a:xfrm flipH="1" flipV="1">
              <a:off x="4038600" y="2501628"/>
              <a:ext cx="1319542" cy="272054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 rot="900000">
              <a:off x="5452183" y="2618116"/>
              <a:ext cx="587165" cy="515074"/>
              <a:chOff x="5255393" y="2502627"/>
              <a:chExt cx="587165" cy="515074"/>
            </a:xfrm>
          </p:grpSpPr>
          <p:grpSp>
            <p:nvGrpSpPr>
              <p:cNvPr id="121" name="Group 120"/>
              <p:cNvGrpSpPr/>
              <p:nvPr/>
            </p:nvGrpSpPr>
            <p:grpSpPr>
              <a:xfrm rot="20491049">
                <a:off x="5255393" y="250262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 rot="21058111">
                <a:off x="5381173" y="2536923"/>
                <a:ext cx="373153" cy="373154"/>
                <a:chOff x="8234819" y="3429000"/>
                <a:chExt cx="457200" cy="457200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 rot="616728">
                <a:off x="5469405" y="2644547"/>
                <a:ext cx="373153" cy="373154"/>
                <a:chOff x="8234819" y="3429000"/>
                <a:chExt cx="457200" cy="457200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8234819" y="3429000"/>
                  <a:ext cx="457200" cy="457200"/>
                </a:xfrm>
                <a:prstGeom prst="rect">
                  <a:avLst/>
                </a:prstGeom>
                <a:solidFill>
                  <a:schemeClr val="bg2"/>
                </a:solidFill>
                <a:ln w="127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8279197" y="3461788"/>
                  <a:ext cx="377851" cy="312274"/>
                </a:xfrm>
                <a:prstGeom prst="rect">
                  <a:avLst/>
                </a:prstGeom>
                <a:ln w="12700" cmpd="sng">
                  <a:headEnd type="none" w="med" len="med"/>
                  <a:tailEnd type="none"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51" name="Group 150"/>
          <p:cNvGrpSpPr/>
          <p:nvPr/>
        </p:nvGrpSpPr>
        <p:grpSpPr>
          <a:xfrm>
            <a:off x="3657601" y="2883428"/>
            <a:ext cx="1600200" cy="1917615"/>
            <a:chOff x="3657601" y="2883428"/>
            <a:chExt cx="1600200" cy="1917615"/>
          </a:xfrm>
        </p:grpSpPr>
        <p:cxnSp>
          <p:nvCxnSpPr>
            <p:cNvPr id="134" name="Straight Arrow Connector 133"/>
            <p:cNvCxnSpPr/>
            <p:nvPr/>
          </p:nvCxnSpPr>
          <p:spPr>
            <a:xfrm flipH="1" flipV="1">
              <a:off x="3657601" y="2883428"/>
              <a:ext cx="1600200" cy="191761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5730" y="3508310"/>
              <a:ext cx="533845" cy="457200"/>
            </a:xfrm>
            <a:prstGeom prst="rect">
              <a:avLst/>
            </a:prstGeom>
          </p:spPr>
        </p:pic>
      </p:grpSp>
      <p:grpSp>
        <p:nvGrpSpPr>
          <p:cNvPr id="150" name="Group 149"/>
          <p:cNvGrpSpPr/>
          <p:nvPr/>
        </p:nvGrpSpPr>
        <p:grpSpPr>
          <a:xfrm>
            <a:off x="6079143" y="3220274"/>
            <a:ext cx="886891" cy="1180861"/>
            <a:chOff x="6079143" y="3220274"/>
            <a:chExt cx="886891" cy="1180861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6079143" y="3220274"/>
              <a:ext cx="886891" cy="1180861"/>
            </a:xfrm>
            <a:prstGeom prst="straightConnector1">
              <a:avLst/>
            </a:prstGeom>
            <a:ln>
              <a:solidFill>
                <a:srgbClr val="4F81BD"/>
              </a:solidFill>
              <a:headEnd type="arrow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7955" y="3472897"/>
              <a:ext cx="53384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3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72"/>
          <p:cNvGrpSpPr/>
          <p:nvPr/>
        </p:nvGrpSpPr>
        <p:grpSpPr>
          <a:xfrm>
            <a:off x="7391400" y="1905000"/>
            <a:ext cx="1066800" cy="3886200"/>
            <a:chOff x="7696200" y="1981200"/>
            <a:chExt cx="1066800" cy="3352800"/>
          </a:xfrm>
        </p:grpSpPr>
        <p:sp>
          <p:nvSpPr>
            <p:cNvPr id="170" name="Right Arrow 169"/>
            <p:cNvSpPr/>
            <p:nvPr/>
          </p:nvSpPr>
          <p:spPr bwMode="auto">
            <a:xfrm>
              <a:off x="7696200" y="3429000"/>
              <a:ext cx="4572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 rot="5400000">
              <a:off x="6858000" y="3429000"/>
              <a:ext cx="33528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Barrier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6002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Gill Sans Light"/>
                <a:cs typeface="Gill Sans Light"/>
              </a:rPr>
              <a:t>Iterative</a:t>
            </a:r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dirty="0">
                <a:latin typeface="Gill Sans Light"/>
                <a:cs typeface="Gill Sans Light"/>
              </a:rPr>
              <a:t>Bulk </a:t>
            </a:r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Synchronous </a:t>
            </a:r>
            <a:r>
              <a:rPr lang="en-US" dirty="0">
                <a:latin typeface="Gill Sans Light"/>
                <a:cs typeface="Gill Sans Light"/>
              </a:rPr>
              <a:t>Execution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609600" y="2857500"/>
            <a:ext cx="2667000" cy="2857500"/>
            <a:chOff x="1066800" y="2667000"/>
            <a:chExt cx="2133600" cy="22860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pic>
        <p:nvPicPr>
          <p:cNvPr id="67593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2400300"/>
            <a:ext cx="457200" cy="721330"/>
          </a:xfrm>
          <a:prstGeom prst="rect">
            <a:avLst/>
          </a:prstGeom>
          <a:noFill/>
        </p:spPr>
      </p:pic>
      <p:pic>
        <p:nvPicPr>
          <p:cNvPr id="37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400300"/>
            <a:ext cx="457200" cy="721330"/>
          </a:xfrm>
          <a:prstGeom prst="rect">
            <a:avLst/>
          </a:prstGeom>
          <a:noFill/>
        </p:spPr>
      </p:pic>
      <p:pic>
        <p:nvPicPr>
          <p:cNvPr id="38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695700"/>
            <a:ext cx="457200" cy="721330"/>
          </a:xfrm>
          <a:prstGeom prst="rect">
            <a:avLst/>
          </a:prstGeom>
          <a:noFill/>
        </p:spPr>
      </p:pic>
      <p:pic>
        <p:nvPicPr>
          <p:cNvPr id="39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3314700"/>
            <a:ext cx="457200" cy="721330"/>
          </a:xfrm>
          <a:prstGeom prst="rect">
            <a:avLst/>
          </a:prstGeom>
          <a:noFill/>
        </p:spPr>
      </p:pic>
      <p:pic>
        <p:nvPicPr>
          <p:cNvPr id="40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4686300"/>
            <a:ext cx="457200" cy="721330"/>
          </a:xfrm>
          <a:prstGeom prst="rect">
            <a:avLst/>
          </a:prstGeom>
          <a:noFill/>
        </p:spPr>
      </p:pic>
      <p:pic>
        <p:nvPicPr>
          <p:cNvPr id="41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14900"/>
            <a:ext cx="457200" cy="721330"/>
          </a:xfrm>
          <a:prstGeom prst="rect">
            <a:avLst/>
          </a:prstGeom>
          <a:noFill/>
        </p:spPr>
      </p:pic>
      <p:pic>
        <p:nvPicPr>
          <p:cNvPr id="42" name="Picture 9" descr="C:\Users\jegonzal\AppData\Local\Microsoft\Windows\Temporary Internet Files\Content.IE5\5PSFKVT5\MC900322626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076700"/>
            <a:ext cx="457200" cy="721330"/>
          </a:xfrm>
          <a:prstGeom prst="rect">
            <a:avLst/>
          </a:prstGeom>
          <a:noFill/>
        </p:spPr>
      </p:pic>
      <p:grpSp>
        <p:nvGrpSpPr>
          <p:cNvPr id="16" name="Group 42"/>
          <p:cNvGrpSpPr/>
          <p:nvPr/>
        </p:nvGrpSpPr>
        <p:grpSpPr>
          <a:xfrm>
            <a:off x="4316018" y="2895600"/>
            <a:ext cx="2667000" cy="2857500"/>
            <a:chOff x="1066800" y="2667000"/>
            <a:chExt cx="2133600" cy="228600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V="1">
              <a:off x="2190793" y="2868953"/>
              <a:ext cx="702904" cy="65634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flipV="1">
              <a:off x="1206728" y="3525302"/>
              <a:ext cx="984066" cy="55537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752600" y="2819400"/>
              <a:ext cx="11430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>
              <a:off x="849030" y="3177102"/>
              <a:ext cx="1261273" cy="545869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 bwMode="auto">
            <a:xfrm rot="5400000">
              <a:off x="1321760" y="4019452"/>
              <a:ext cx="1363185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 bwMode="auto">
            <a:xfrm rot="16200000" flipH="1">
              <a:off x="1083982" y="4156558"/>
              <a:ext cx="807813" cy="656044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auto">
            <a:xfrm rot="16200000" flipH="1">
              <a:off x="2509592" y="3253058"/>
              <a:ext cx="908789" cy="140581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5400000">
              <a:off x="2493419" y="3943719"/>
              <a:ext cx="706837" cy="37488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16200000" flipH="1">
              <a:off x="1945455" y="3770639"/>
              <a:ext cx="959278" cy="468602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 flipV="1">
              <a:off x="1815911" y="4484579"/>
              <a:ext cx="843485" cy="35341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743200" y="26670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95600" y="3657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514600" y="4267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057400" y="33528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676400" y="4648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1066800" y="3886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Tahoma" pitchFamily="-64" charset="0"/>
              </a:endParaRPr>
            </a:p>
          </p:txBody>
        </p:sp>
      </p:grpSp>
      <p:grpSp>
        <p:nvGrpSpPr>
          <p:cNvPr id="21" name="Group 72"/>
          <p:cNvGrpSpPr/>
          <p:nvPr/>
        </p:nvGrpSpPr>
        <p:grpSpPr>
          <a:xfrm>
            <a:off x="5459018" y="2781300"/>
            <a:ext cx="838200" cy="190500"/>
            <a:chOff x="6705600" y="2133600"/>
            <a:chExt cx="838200" cy="190500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64" name="Rectangle 63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65" name="Isosceles Triangle 64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6" name="Group 73"/>
          <p:cNvGrpSpPr/>
          <p:nvPr/>
        </p:nvGrpSpPr>
        <p:grpSpPr>
          <a:xfrm rot="17696688">
            <a:off x="4319600" y="3601526"/>
            <a:ext cx="838200" cy="190500"/>
            <a:chOff x="6705600" y="2133600"/>
            <a:chExt cx="838200" cy="190500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78" name="Isosceles Triangle 7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28" name="Group 78"/>
          <p:cNvGrpSpPr/>
          <p:nvPr/>
        </p:nvGrpSpPr>
        <p:grpSpPr>
          <a:xfrm rot="19876540">
            <a:off x="4702814" y="4034938"/>
            <a:ext cx="838200" cy="190500"/>
            <a:chOff x="6705600" y="2133600"/>
            <a:chExt cx="838200" cy="190500"/>
          </a:xfrm>
        </p:grpSpPr>
        <p:cxnSp>
          <p:nvCxnSpPr>
            <p:cNvPr id="80" name="Straight Arrow Connector 7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3" name="Isosceles Triangle 8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 rot="17696688">
            <a:off x="6319914" y="4744525"/>
            <a:ext cx="838200" cy="190500"/>
            <a:chOff x="6705600" y="2133600"/>
            <a:chExt cx="838200" cy="190500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87" name="Rectangle 8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88" name="Isosceles Triangle 8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2" name="Group 88"/>
          <p:cNvGrpSpPr/>
          <p:nvPr/>
        </p:nvGrpSpPr>
        <p:grpSpPr>
          <a:xfrm rot="15609024">
            <a:off x="6424657" y="3534367"/>
            <a:ext cx="838200" cy="190500"/>
            <a:chOff x="6705600" y="2133600"/>
            <a:chExt cx="838200" cy="190500"/>
          </a:xfrm>
        </p:grpSpPr>
        <p:cxnSp>
          <p:nvCxnSpPr>
            <p:cNvPr id="90" name="Straight Arrow Connector 8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3" name="Isosceles Triangle 9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4" name="Group 93"/>
          <p:cNvGrpSpPr/>
          <p:nvPr/>
        </p:nvGrpSpPr>
        <p:grpSpPr>
          <a:xfrm rot="19150095">
            <a:off x="5651134" y="3298844"/>
            <a:ext cx="838200" cy="190500"/>
            <a:chOff x="6705600" y="2133600"/>
            <a:chExt cx="838200" cy="190500"/>
          </a:xfrm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97" name="Rectangle 9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98" name="Isosceles Triangle 9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36" name="Group 98"/>
          <p:cNvGrpSpPr/>
          <p:nvPr/>
        </p:nvGrpSpPr>
        <p:grpSpPr>
          <a:xfrm rot="20073751">
            <a:off x="5535501" y="5429919"/>
            <a:ext cx="838200" cy="190500"/>
            <a:chOff x="6705600" y="2133600"/>
            <a:chExt cx="838200" cy="190500"/>
          </a:xfrm>
        </p:grpSpPr>
        <p:cxnSp>
          <p:nvCxnSpPr>
            <p:cNvPr id="100" name="Straight Arrow Connector 9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3" name="Isosceles Triangle 10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1" name="Group 103"/>
          <p:cNvGrpSpPr/>
          <p:nvPr/>
        </p:nvGrpSpPr>
        <p:grpSpPr>
          <a:xfrm rot="3044479">
            <a:off x="4187068" y="5146198"/>
            <a:ext cx="838200" cy="190500"/>
            <a:chOff x="6705600" y="2133600"/>
            <a:chExt cx="838200" cy="190500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07" name="Rectangle 10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08" name="Isosceles Triangle 10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3" name="Group 108"/>
          <p:cNvGrpSpPr/>
          <p:nvPr/>
        </p:nvGrpSpPr>
        <p:grpSpPr>
          <a:xfrm rot="3953199">
            <a:off x="5755277" y="4364793"/>
            <a:ext cx="838200" cy="190500"/>
            <a:chOff x="6705600" y="2133600"/>
            <a:chExt cx="838200" cy="190500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3" name="Isosceles Triangle 11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68" name="Group 113"/>
          <p:cNvGrpSpPr/>
          <p:nvPr/>
        </p:nvGrpSpPr>
        <p:grpSpPr>
          <a:xfrm rot="17428016">
            <a:off x="4956535" y="4583024"/>
            <a:ext cx="838200" cy="190500"/>
            <a:chOff x="6705600" y="2133600"/>
            <a:chExt cx="838200" cy="190500"/>
          </a:xfrm>
        </p:grpSpPr>
        <p:cxnSp>
          <p:nvCxnSpPr>
            <p:cNvPr id="115" name="Straight Arrow Connector 11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17" name="Rectangle 11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18" name="Isosceles Triangle 11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0" name="Group 118"/>
          <p:cNvGrpSpPr/>
          <p:nvPr/>
        </p:nvGrpSpPr>
        <p:grpSpPr>
          <a:xfrm flipH="1">
            <a:off x="5382818" y="3124200"/>
            <a:ext cx="838200" cy="190500"/>
            <a:chOff x="6705600" y="2133600"/>
            <a:chExt cx="838200" cy="190500"/>
          </a:xfrm>
        </p:grpSpPr>
        <p:cxnSp>
          <p:nvCxnSpPr>
            <p:cNvPr id="120" name="Straight Arrow Connector 11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2" name="Rectangle 12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2" name="Group 123"/>
          <p:cNvGrpSpPr/>
          <p:nvPr/>
        </p:nvGrpSpPr>
        <p:grpSpPr>
          <a:xfrm rot="17611685" flipH="1">
            <a:off x="4679393" y="3597268"/>
            <a:ext cx="838200" cy="190500"/>
            <a:chOff x="6705600" y="2133600"/>
            <a:chExt cx="838200" cy="190500"/>
          </a:xfrm>
        </p:grpSpPr>
        <p:cxnSp>
          <p:nvCxnSpPr>
            <p:cNvPr id="125" name="Straight Arrow Connector 12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27" name="Rectangle 12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28" name="Isosceles Triangle 12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4" name="Group 128"/>
          <p:cNvGrpSpPr/>
          <p:nvPr/>
        </p:nvGrpSpPr>
        <p:grpSpPr>
          <a:xfrm rot="19860717" flipH="1">
            <a:off x="4717384" y="4382175"/>
            <a:ext cx="838200" cy="190500"/>
            <a:chOff x="6705600" y="2133600"/>
            <a:chExt cx="838200" cy="190500"/>
          </a:xfrm>
        </p:grpSpPr>
        <p:cxnSp>
          <p:nvCxnSpPr>
            <p:cNvPr id="130" name="Straight Arrow Connector 12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2" name="Rectangle 13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3" name="Isosceles Triangle 13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79" name="Group 133"/>
          <p:cNvGrpSpPr/>
          <p:nvPr/>
        </p:nvGrpSpPr>
        <p:grpSpPr>
          <a:xfrm rot="2931521" flipH="1">
            <a:off x="4495458" y="4936663"/>
            <a:ext cx="838200" cy="190500"/>
            <a:chOff x="6705600" y="2133600"/>
            <a:chExt cx="838200" cy="190500"/>
          </a:xfrm>
        </p:grpSpPr>
        <p:cxnSp>
          <p:nvCxnSpPr>
            <p:cNvPr id="135" name="Straight Arrow Connector 13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37" name="Rectangle 13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38" name="Isosceles Triangle 13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4" name="Group 138"/>
          <p:cNvGrpSpPr/>
          <p:nvPr/>
        </p:nvGrpSpPr>
        <p:grpSpPr>
          <a:xfrm rot="17336772" flipH="1">
            <a:off x="5189882" y="4811429"/>
            <a:ext cx="838200" cy="190500"/>
            <a:chOff x="6705600" y="2133600"/>
            <a:chExt cx="838200" cy="190500"/>
          </a:xfrm>
        </p:grpSpPr>
        <p:cxnSp>
          <p:nvCxnSpPr>
            <p:cNvPr id="140" name="Straight Arrow Connector 13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3" name="Isosceles Triangle 14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89" name="Group 143"/>
          <p:cNvGrpSpPr/>
          <p:nvPr/>
        </p:nvGrpSpPr>
        <p:grpSpPr>
          <a:xfrm rot="19968762" flipH="1">
            <a:off x="5342282" y="5114936"/>
            <a:ext cx="838200" cy="190500"/>
            <a:chOff x="6705600" y="2133600"/>
            <a:chExt cx="838200" cy="190500"/>
          </a:xfrm>
        </p:grpSpPr>
        <p:cxnSp>
          <p:nvCxnSpPr>
            <p:cNvPr id="145" name="Straight Arrow Connector 14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47" name="Rectangle 14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48" name="Isosceles Triangle 14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4" name="Group 148"/>
          <p:cNvGrpSpPr/>
          <p:nvPr/>
        </p:nvGrpSpPr>
        <p:grpSpPr>
          <a:xfrm rot="4129500" flipH="1">
            <a:off x="5368399" y="4434220"/>
            <a:ext cx="838200" cy="190500"/>
            <a:chOff x="6705600" y="2133600"/>
            <a:chExt cx="838200" cy="190500"/>
          </a:xfrm>
        </p:grpSpPr>
        <p:cxnSp>
          <p:nvCxnSpPr>
            <p:cNvPr id="150" name="Straight Arrow Connector 14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3" name="Isosceles Triangle 15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99" name="Group 153"/>
          <p:cNvGrpSpPr/>
          <p:nvPr/>
        </p:nvGrpSpPr>
        <p:grpSpPr>
          <a:xfrm rot="15507997" flipH="1">
            <a:off x="6123448" y="3666971"/>
            <a:ext cx="838200" cy="190500"/>
            <a:chOff x="6705600" y="2133600"/>
            <a:chExt cx="838200" cy="190500"/>
          </a:xfrm>
        </p:grpSpPr>
        <p:cxnSp>
          <p:nvCxnSpPr>
            <p:cNvPr id="155" name="Straight Arrow Connector 15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58" name="Isosceles Triangle 15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4" name="Group 158"/>
          <p:cNvGrpSpPr/>
          <p:nvPr/>
        </p:nvGrpSpPr>
        <p:grpSpPr>
          <a:xfrm rot="17694349" flipH="1">
            <a:off x="6107306" y="4522675"/>
            <a:ext cx="838200" cy="190500"/>
            <a:chOff x="6705600" y="2133600"/>
            <a:chExt cx="838200" cy="190500"/>
          </a:xfrm>
        </p:grpSpPr>
        <p:cxnSp>
          <p:nvCxnSpPr>
            <p:cNvPr id="160" name="Straight Arrow Connector 159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2" name="Rectangle 161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3" name="Isosceles Triangle 162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grpSp>
        <p:nvGrpSpPr>
          <p:cNvPr id="109" name="Group 163"/>
          <p:cNvGrpSpPr/>
          <p:nvPr/>
        </p:nvGrpSpPr>
        <p:grpSpPr>
          <a:xfrm rot="19050061" flipH="1">
            <a:off x="5836204" y="3610912"/>
            <a:ext cx="838200" cy="190500"/>
            <a:chOff x="6705600" y="2133600"/>
            <a:chExt cx="838200" cy="190500"/>
          </a:xfrm>
        </p:grpSpPr>
        <p:cxnSp>
          <p:nvCxnSpPr>
            <p:cNvPr id="165" name="Straight Arrow Connector 164"/>
            <p:cNvCxnSpPr/>
            <p:nvPr/>
          </p:nvCxnSpPr>
          <p:spPr bwMode="auto">
            <a:xfrm>
              <a:off x="7086600" y="2209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1" name="Group 132"/>
            <p:cNvGrpSpPr/>
            <p:nvPr/>
          </p:nvGrpSpPr>
          <p:grpSpPr>
            <a:xfrm>
              <a:off x="6705600" y="2133600"/>
              <a:ext cx="381000" cy="190500"/>
              <a:chOff x="762000" y="2971800"/>
              <a:chExt cx="838200" cy="381000"/>
            </a:xfrm>
          </p:grpSpPr>
          <p:sp>
            <p:nvSpPr>
              <p:cNvPr id="167" name="Rectangle 166"/>
              <p:cNvSpPr/>
              <p:nvPr/>
            </p:nvSpPr>
            <p:spPr bwMode="auto">
              <a:xfrm>
                <a:off x="762000" y="2971800"/>
                <a:ext cx="838200" cy="381000"/>
              </a:xfrm>
              <a:prstGeom prst="rect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  <p:sp>
            <p:nvSpPr>
              <p:cNvPr id="168" name="Isosceles Triangle 167"/>
              <p:cNvSpPr/>
              <p:nvPr/>
            </p:nvSpPr>
            <p:spPr bwMode="auto">
              <a:xfrm rot="10800000">
                <a:off x="762000" y="2971800"/>
                <a:ext cx="838200" cy="152400"/>
              </a:xfrm>
              <a:prstGeom prst="triangle">
                <a:avLst/>
              </a:prstGeom>
              <a:solidFill>
                <a:schemeClr val="accent6"/>
              </a:solidFill>
              <a:ln w="38100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>
                  <a:solidFill>
                    <a:prstClr val="black"/>
                  </a:solidFill>
                  <a:latin typeface="Tahoma" pitchFamily="-64" charset="0"/>
                </a:endParaRPr>
              </a:p>
            </p:txBody>
          </p:sp>
        </p:grpSp>
      </p:grpSp>
      <p:sp>
        <p:nvSpPr>
          <p:cNvPr id="174" name="TextBox 173"/>
          <p:cNvSpPr txBox="1"/>
          <p:nvPr/>
        </p:nvSpPr>
        <p:spPr>
          <a:xfrm>
            <a:off x="1355127" y="1790700"/>
            <a:ext cx="1740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315316" y="1790700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3200" b="1" dirty="0">
                <a:solidFill>
                  <a:prstClr val="black"/>
                </a:solidFill>
                <a:latin typeface="Gill Sans Light"/>
                <a:cs typeface="Gill Sans Light"/>
              </a:rPr>
              <a:t>Communicate</a:t>
            </a:r>
          </a:p>
        </p:txBody>
      </p:sp>
      <p:sp>
        <p:nvSpPr>
          <p:cNvPr id="176" name="U-Turn Arrow 175"/>
          <p:cNvSpPr/>
          <p:nvPr/>
        </p:nvSpPr>
        <p:spPr bwMode="auto">
          <a:xfrm rot="10800000">
            <a:off x="1371600" y="5867399"/>
            <a:ext cx="7010400" cy="609600"/>
          </a:xfrm>
          <a:prstGeom prst="uturnArrow">
            <a:avLst>
              <a:gd name="adj1" fmla="val 28507"/>
              <a:gd name="adj2" fmla="val 25000"/>
              <a:gd name="adj3" fmla="val 28326"/>
              <a:gd name="adj4" fmla="val 46309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Gill Sans Light"/>
                <a:cs typeface="Gill Sans Light"/>
              </a:rPr>
              <a:t>Graph-Parallel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230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828800"/>
            <a:ext cx="1600200" cy="1926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888" y="2460040"/>
            <a:ext cx="24088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P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r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ADA2C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3366FF"/>
                </a:solidFill>
              </a:rPr>
              <a:t>g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</a:rPr>
              <a:t>e</a:t>
            </a:r>
            <a:r>
              <a:rPr lang="en-US" sz="6000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6B656"/>
                </a:solidFill>
              </a:rPr>
              <a:t>l</a:t>
            </a:r>
            <a:endParaRPr lang="en-US" sz="6000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468" y="4114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Gill Sans Light"/>
                <a:cs typeface="Gill Sans Light"/>
              </a:rPr>
              <a:t>Exploit graph structure to achieve </a:t>
            </a:r>
            <a:br>
              <a:rPr lang="en-US" sz="4000" i="1" dirty="0">
                <a:latin typeface="Gill Sans Light"/>
                <a:cs typeface="Gill Sans Light"/>
              </a:rPr>
            </a:b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orders-of-magnitude performance gains</a:t>
            </a:r>
            <a:r>
              <a:rPr lang="en-US" sz="4000" i="1" dirty="0">
                <a:latin typeface="Gill Sans Light"/>
                <a:cs typeface="Gill Sans Light"/>
              </a:rPr>
              <a:t> </a:t>
            </a:r>
            <a:br>
              <a:rPr lang="en-US" sz="4000" i="1" dirty="0">
                <a:latin typeface="Gill Sans Light"/>
                <a:cs typeface="Gill Sans Light"/>
              </a:rPr>
            </a:br>
            <a:r>
              <a:rPr lang="en-US" sz="4000" i="1" dirty="0">
                <a:latin typeface="Gill Sans Light"/>
                <a:cs typeface="Gill Sans Light"/>
              </a:rPr>
              <a:t>over more general data-parallel systems.</a:t>
            </a:r>
          </a:p>
        </p:txBody>
      </p:sp>
    </p:spTree>
    <p:extLst>
      <p:ext uri="{BB962C8B-B14F-4D97-AF65-F5344CB8AC3E}">
        <p14:creationId xmlns:p14="http://schemas.microsoft.com/office/powerpoint/2010/main" val="102843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Graph System Optimizations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02102" y="1295400"/>
            <a:ext cx="2417298" cy="2438400"/>
            <a:chOff x="402102" y="1295400"/>
            <a:chExt cx="2417298" cy="2438400"/>
          </a:xfrm>
        </p:grpSpPr>
        <p:grpSp>
          <p:nvGrpSpPr>
            <p:cNvPr id="50" name="Group 49"/>
            <p:cNvGrpSpPr/>
            <p:nvPr/>
          </p:nvGrpSpPr>
          <p:grpSpPr>
            <a:xfrm rot="16200000" flipH="1">
              <a:off x="1104899" y="2095500"/>
              <a:ext cx="1143000" cy="2133600"/>
              <a:chOff x="1295400" y="1676400"/>
              <a:chExt cx="1143000" cy="2133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295400" y="1676400"/>
                <a:ext cx="304800" cy="1219200"/>
                <a:chOff x="1295400" y="1676400"/>
                <a:chExt cx="304800" cy="12192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2954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2954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12954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2954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866900" y="1676400"/>
                <a:ext cx="304800" cy="2133600"/>
                <a:chOff x="1905000" y="1676400"/>
                <a:chExt cx="304800" cy="21336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286000" y="1676400"/>
                <a:ext cx="152400" cy="2133600"/>
                <a:chOff x="1905000" y="1676400"/>
                <a:chExt cx="304800" cy="21336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905000" y="1676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905000" y="1981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905000" y="22860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905000" y="25908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905000" y="28956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905000" y="32004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905000" y="3505200"/>
                  <a:ext cx="304800" cy="3048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32" name="Straight Arrow Connector 31"/>
              <p:cNvCxnSpPr>
                <a:endCxn id="13" idx="1"/>
              </p:cNvCxnSpPr>
              <p:nvPr/>
            </p:nvCxnSpPr>
            <p:spPr>
              <a:xfrm>
                <a:off x="1447800" y="1828800"/>
                <a:ext cx="419100" cy="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endCxn id="15" idx="1"/>
              </p:cNvCxnSpPr>
              <p:nvPr/>
            </p:nvCxnSpPr>
            <p:spPr>
              <a:xfrm>
                <a:off x="1447800" y="2133600"/>
                <a:ext cx="419100" cy="3048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endCxn id="18" idx="1"/>
              </p:cNvCxnSpPr>
              <p:nvPr/>
            </p:nvCxnSpPr>
            <p:spPr>
              <a:xfrm>
                <a:off x="1447800" y="2438400"/>
                <a:ext cx="419100" cy="6096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endCxn id="20" idx="1"/>
              </p:cNvCxnSpPr>
              <p:nvPr/>
            </p:nvCxnSpPr>
            <p:spPr>
              <a:xfrm>
                <a:off x="1447800" y="2743200"/>
                <a:ext cx="419100" cy="914400"/>
              </a:xfrm>
              <a:prstGeom prst="straightConnector1">
                <a:avLst/>
              </a:prstGeom>
              <a:ln w="57150" cmpd="sng">
                <a:solidFill>
                  <a:srgbClr val="C0504D"/>
                </a:solidFill>
                <a:headEnd type="oval" w="med" len="med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402102" y="1295400"/>
              <a:ext cx="24172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Specialized</a:t>
              </a:r>
              <a:b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Data-Structures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352800" y="1295400"/>
            <a:ext cx="2088686" cy="2499900"/>
            <a:chOff x="4062388" y="1865293"/>
            <a:chExt cx="2088686" cy="2499900"/>
          </a:xfrm>
        </p:grpSpPr>
        <p:sp>
          <p:nvSpPr>
            <p:cNvPr id="55" name="TextBox 54"/>
            <p:cNvSpPr txBox="1"/>
            <p:nvPr/>
          </p:nvSpPr>
          <p:spPr>
            <a:xfrm>
              <a:off x="4062388" y="1865293"/>
              <a:ext cx="19125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Vertex-Cuts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Partitioning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090304" y="2888642"/>
              <a:ext cx="2060770" cy="1476551"/>
              <a:chOff x="4345932" y="3071724"/>
              <a:chExt cx="2060770" cy="1476551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4345932" y="3071724"/>
                <a:ext cx="2060770" cy="1476551"/>
                <a:chOff x="4105808" y="2933700"/>
                <a:chExt cx="2828392" cy="2026556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4105808" y="32385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189427" y="436662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477000" y="2933700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 rot="20675283">
                  <a:off x="4953000" y="3537174"/>
                  <a:ext cx="1143000" cy="685800"/>
                  <a:chOff x="4953000" y="3537174"/>
                  <a:chExt cx="1143000" cy="685800"/>
                </a:xfrm>
              </p:grpSpPr>
              <p:sp>
                <p:nvSpPr>
                  <p:cNvPr id="81" name="Chord 80"/>
                  <p:cNvSpPr/>
                  <p:nvPr/>
                </p:nvSpPr>
                <p:spPr>
                  <a:xfrm>
                    <a:off x="49530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85" name="Chord 84"/>
                  <p:cNvSpPr/>
                  <p:nvPr/>
                </p:nvSpPr>
                <p:spPr>
                  <a:xfrm rot="10800000">
                    <a:off x="5410200" y="3537174"/>
                    <a:ext cx="685800" cy="685800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87" name="Oval 86"/>
                <p:cNvSpPr/>
                <p:nvPr/>
              </p:nvSpPr>
              <p:spPr>
                <a:xfrm>
                  <a:off x="6324600" y="4503056"/>
                  <a:ext cx="457200" cy="457200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89" name="Straight Connector 88"/>
                <p:cNvCxnSpPr>
                  <a:endCxn id="81" idx="2"/>
                </p:cNvCxnSpPr>
                <p:nvPr/>
              </p:nvCxnSpPr>
              <p:spPr>
                <a:xfrm>
                  <a:off x="4343400" y="3505199"/>
                  <a:ext cx="950853" cy="438296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endCxn id="81" idx="2"/>
                </p:cNvCxnSpPr>
                <p:nvPr/>
              </p:nvCxnSpPr>
              <p:spPr>
                <a:xfrm flipV="1">
                  <a:off x="4495800" y="3943495"/>
                  <a:ext cx="798453" cy="62850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85" idx="2"/>
                </p:cNvCxnSpPr>
                <p:nvPr/>
              </p:nvCxnSpPr>
              <p:spPr>
                <a:xfrm flipV="1">
                  <a:off x="5754747" y="3238501"/>
                  <a:ext cx="950853" cy="57815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85" idx="2"/>
                </p:cNvCxnSpPr>
                <p:nvPr/>
              </p:nvCxnSpPr>
              <p:spPr>
                <a:xfrm>
                  <a:off x="5754747" y="3816653"/>
                  <a:ext cx="798453" cy="90774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1" name="Straight Connector 100"/>
              <p:cNvCxnSpPr/>
              <p:nvPr/>
            </p:nvCxnSpPr>
            <p:spPr>
              <a:xfrm>
                <a:off x="5181600" y="3086100"/>
                <a:ext cx="441951" cy="1462175"/>
              </a:xfrm>
              <a:prstGeom prst="line">
                <a:avLst/>
              </a:prstGeom>
              <a:ln w="38100" cmpd="sng">
                <a:solidFill>
                  <a:srgbClr val="C0504D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8" name="Group 257"/>
          <p:cNvGrpSpPr/>
          <p:nvPr/>
        </p:nvGrpSpPr>
        <p:grpSpPr>
          <a:xfrm>
            <a:off x="5858987" y="1295400"/>
            <a:ext cx="2919614" cy="2499900"/>
            <a:chOff x="5858987" y="1397264"/>
            <a:chExt cx="2919614" cy="2499900"/>
          </a:xfrm>
        </p:grpSpPr>
        <p:sp>
          <p:nvSpPr>
            <p:cNvPr id="109" name="TextBox 108"/>
            <p:cNvSpPr txBox="1"/>
            <p:nvPr/>
          </p:nvSpPr>
          <p:spPr>
            <a:xfrm>
              <a:off x="5858987" y="1397264"/>
              <a:ext cx="2919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Remote</a:t>
              </a:r>
            </a:p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Caching / Mirroring</a:t>
              </a: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172200" y="2420613"/>
              <a:ext cx="2590800" cy="1476551"/>
              <a:chOff x="6324600" y="2945864"/>
              <a:chExt cx="2590800" cy="1476551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6944558" y="3429000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7797006" y="3335167"/>
                <a:ext cx="512365" cy="512365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324600" y="31679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385525" y="3989896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82283" y="294586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2" name="Chord 121"/>
              <p:cNvSpPr/>
              <p:nvPr/>
            </p:nvSpPr>
            <p:spPr>
              <a:xfrm rot="20675283">
                <a:off x="6947854" y="3429820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23" name="Chord 122"/>
              <p:cNvSpPr/>
              <p:nvPr/>
            </p:nvSpPr>
            <p:spPr>
              <a:xfrm rot="9875283">
                <a:off x="7799022" y="3341292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8471245" y="40892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18" name="Straight Connector 117"/>
              <p:cNvCxnSpPr>
                <a:endCxn id="122" idx="2"/>
              </p:cNvCxnSpPr>
              <p:nvPr/>
            </p:nvCxnSpPr>
            <p:spPr>
              <a:xfrm>
                <a:off x="6497710" y="3362259"/>
                <a:ext cx="692793" cy="31934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endCxn id="122" idx="2"/>
              </p:cNvCxnSpPr>
              <p:nvPr/>
            </p:nvCxnSpPr>
            <p:spPr>
              <a:xfrm flipV="1">
                <a:off x="6608749" y="3681602"/>
                <a:ext cx="581754" cy="457929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123" idx="2"/>
              </p:cNvCxnSpPr>
              <p:nvPr/>
            </p:nvCxnSpPr>
            <p:spPr>
              <a:xfrm flipV="1">
                <a:off x="8056049" y="3167942"/>
                <a:ext cx="692793" cy="421242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23" idx="2"/>
              </p:cNvCxnSpPr>
              <p:nvPr/>
            </p:nvCxnSpPr>
            <p:spPr>
              <a:xfrm>
                <a:off x="8056049" y="3589185"/>
                <a:ext cx="581754" cy="66138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7406649" y="2960240"/>
                <a:ext cx="441951" cy="146217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/>
          <p:cNvGrpSpPr/>
          <p:nvPr/>
        </p:nvGrpSpPr>
        <p:grpSpPr>
          <a:xfrm>
            <a:off x="762000" y="4201180"/>
            <a:ext cx="3435321" cy="2363962"/>
            <a:chOff x="385356" y="4048780"/>
            <a:chExt cx="3435321" cy="2363962"/>
          </a:xfrm>
        </p:grpSpPr>
        <p:sp>
          <p:nvSpPr>
            <p:cNvPr id="178" name="TextBox 177"/>
            <p:cNvSpPr txBox="1"/>
            <p:nvPr/>
          </p:nvSpPr>
          <p:spPr>
            <a:xfrm>
              <a:off x="385356" y="40487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Message Combiners</a:t>
              </a:r>
            </a:p>
          </p:txBody>
        </p:sp>
        <p:grpSp>
          <p:nvGrpSpPr>
            <p:cNvPr id="217" name="Group 216"/>
            <p:cNvGrpSpPr/>
            <p:nvPr/>
          </p:nvGrpSpPr>
          <p:grpSpPr>
            <a:xfrm>
              <a:off x="620277" y="4736342"/>
              <a:ext cx="3037323" cy="1676400"/>
              <a:chOff x="620277" y="4876800"/>
              <a:chExt cx="3037323" cy="1676400"/>
            </a:xfrm>
          </p:grpSpPr>
          <p:cxnSp>
            <p:nvCxnSpPr>
              <p:cNvPr id="190" name="Straight Connector 189"/>
              <p:cNvCxnSpPr/>
              <p:nvPr/>
            </p:nvCxnSpPr>
            <p:spPr>
              <a:xfrm>
                <a:off x="1838645" y="4988183"/>
                <a:ext cx="386555" cy="1565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sysDash"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/>
              <p:cNvGrpSpPr/>
              <p:nvPr/>
            </p:nvGrpSpPr>
            <p:grpSpPr>
              <a:xfrm>
                <a:off x="620277" y="5195885"/>
                <a:ext cx="1132323" cy="1155070"/>
                <a:chOff x="745002" y="5195885"/>
                <a:chExt cx="1132323" cy="1155070"/>
              </a:xfrm>
            </p:grpSpPr>
            <p:sp>
              <p:nvSpPr>
                <p:cNvPr id="180" name="Oval 179"/>
                <p:cNvSpPr/>
                <p:nvPr/>
              </p:nvSpPr>
              <p:spPr>
                <a:xfrm>
                  <a:off x="745002" y="5195885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805927" y="601783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183" name="Chord 182"/>
                <p:cNvSpPr/>
                <p:nvPr/>
              </p:nvSpPr>
              <p:spPr>
                <a:xfrm rot="20675283">
                  <a:off x="1368256" y="5457763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186" name="Straight Connector 185"/>
                <p:cNvCxnSpPr>
                  <a:endCxn id="183" idx="2"/>
                </p:cNvCxnSpPr>
                <p:nvPr/>
              </p:nvCxnSpPr>
              <p:spPr>
                <a:xfrm>
                  <a:off x="918112" y="5390202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endCxn id="183" idx="2"/>
                </p:cNvCxnSpPr>
                <p:nvPr/>
              </p:nvCxnSpPr>
              <p:spPr>
                <a:xfrm flipV="1">
                  <a:off x="1029151" y="5709545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Oval 190"/>
                <p:cNvSpPr/>
                <p:nvPr/>
              </p:nvSpPr>
              <p:spPr>
                <a:xfrm>
                  <a:off x="1364960" y="5456943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</p:grpSp>
          <p:sp>
            <p:nvSpPr>
              <p:cNvPr id="182" name="Oval 181"/>
              <p:cNvSpPr/>
              <p:nvPr/>
            </p:nvSpPr>
            <p:spPr>
              <a:xfrm>
                <a:off x="3324483" y="4876800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4" name="Chord 183"/>
              <p:cNvSpPr/>
              <p:nvPr/>
            </p:nvSpPr>
            <p:spPr>
              <a:xfrm rot="9875283">
                <a:off x="2211816" y="5369235"/>
                <a:ext cx="499675" cy="499675"/>
              </a:xfrm>
              <a:prstGeom prst="chord">
                <a:avLst>
                  <a:gd name="adj1" fmla="val 5518863"/>
                  <a:gd name="adj2" fmla="val 16113869"/>
                </a:avLst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248283" y="622008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188" name="Straight Connector 187"/>
              <p:cNvCxnSpPr>
                <a:stCxn id="184" idx="2"/>
                <a:endCxn id="182" idx="3"/>
              </p:cNvCxnSpPr>
              <p:nvPr/>
            </p:nvCxnSpPr>
            <p:spPr>
              <a:xfrm flipV="1">
                <a:off x="2468843" y="5161132"/>
                <a:ext cx="904424" cy="45599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84" idx="2"/>
                <a:endCxn id="185" idx="1"/>
              </p:cNvCxnSpPr>
              <p:nvPr/>
            </p:nvCxnSpPr>
            <p:spPr>
              <a:xfrm>
                <a:off x="2468843" y="5617127"/>
                <a:ext cx="828224" cy="651741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Oval 191"/>
              <p:cNvSpPr/>
              <p:nvPr/>
            </p:nvSpPr>
            <p:spPr>
              <a:xfrm>
                <a:off x="2209800" y="5363110"/>
                <a:ext cx="512365" cy="512365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grpSp>
            <p:nvGrpSpPr>
              <p:cNvPr id="198" name="Group 197"/>
              <p:cNvGrpSpPr/>
              <p:nvPr/>
            </p:nvGrpSpPr>
            <p:grpSpPr>
              <a:xfrm>
                <a:off x="3096415" y="5534815"/>
                <a:ext cx="332585" cy="332585"/>
                <a:chOff x="5751878" y="4869572"/>
                <a:chExt cx="1408941" cy="1408941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96" name="Plus 195"/>
                <p:cNvSpPr/>
                <p:nvPr/>
              </p:nvSpPr>
              <p:spPr>
                <a:xfrm>
                  <a:off x="5751878" y="4869572"/>
                  <a:ext cx="1408941" cy="1408941"/>
                </a:xfrm>
                <a:prstGeom prst="mathPlus">
                  <a:avLst>
                    <a:gd name="adj1" fmla="val 8148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cxnSp>
            <p:nvCxnSpPr>
              <p:cNvPr id="207" name="Straight Arrow Connector 206"/>
              <p:cNvCxnSpPr/>
              <p:nvPr/>
            </p:nvCxnSpPr>
            <p:spPr>
              <a:xfrm flipH="1">
                <a:off x="2895600" y="5311823"/>
                <a:ext cx="428883" cy="222992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 flipV="1">
                <a:off x="2895600" y="5787706"/>
                <a:ext cx="352682" cy="308294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/>
              <p:nvPr/>
            </p:nvCxnSpPr>
            <p:spPr>
              <a:xfrm flipH="1">
                <a:off x="1733843" y="5672377"/>
                <a:ext cx="472979" cy="74335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7" name="Group 256"/>
          <p:cNvGrpSpPr/>
          <p:nvPr/>
        </p:nvGrpSpPr>
        <p:grpSpPr>
          <a:xfrm>
            <a:off x="5111477" y="4191000"/>
            <a:ext cx="3435321" cy="2280059"/>
            <a:chOff x="5257556" y="4124980"/>
            <a:chExt cx="3435321" cy="2280059"/>
          </a:xfrm>
        </p:grpSpPr>
        <p:grpSp>
          <p:nvGrpSpPr>
            <p:cNvPr id="255" name="Group 254"/>
            <p:cNvGrpSpPr/>
            <p:nvPr/>
          </p:nvGrpSpPr>
          <p:grpSpPr>
            <a:xfrm>
              <a:off x="5715000" y="4724400"/>
              <a:ext cx="2593145" cy="1680639"/>
              <a:chOff x="5672524" y="4497644"/>
              <a:chExt cx="2593145" cy="1680639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932552" y="530399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5987047" y="570235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6724437" y="5113559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cxnSp>
            <p:nvCxnSpPr>
              <p:cNvPr id="230" name="Straight Connector 229"/>
              <p:cNvCxnSpPr>
                <a:stCxn id="229" idx="7"/>
                <a:endCxn id="226" idx="3"/>
              </p:cNvCxnSpPr>
              <p:nvPr/>
            </p:nvCxnSpPr>
            <p:spPr>
              <a:xfrm flipV="1">
                <a:off x="7008770" y="4781976"/>
                <a:ext cx="351503" cy="38036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>
                <a:stCxn id="225" idx="7"/>
                <a:endCxn id="227" idx="3"/>
              </p:cNvCxnSpPr>
              <p:nvPr/>
            </p:nvCxnSpPr>
            <p:spPr>
              <a:xfrm flipV="1">
                <a:off x="7470315" y="5588331"/>
                <a:ext cx="511021" cy="30562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225" idx="1"/>
                <a:endCxn id="229" idx="5"/>
              </p:cNvCxnSpPr>
              <p:nvPr/>
            </p:nvCxnSpPr>
            <p:spPr>
              <a:xfrm flipH="1" flipV="1">
                <a:off x="7008770" y="5397891"/>
                <a:ext cx="225996" cy="49606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>
                <a:stCxn id="227" idx="1"/>
                <a:endCxn id="226" idx="5"/>
              </p:cNvCxnSpPr>
              <p:nvPr/>
            </p:nvCxnSpPr>
            <p:spPr>
              <a:xfrm flipH="1" flipV="1">
                <a:off x="7595822" y="4781976"/>
                <a:ext cx="385514" cy="57080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29" idx="2"/>
                <a:endCxn id="224" idx="6"/>
              </p:cNvCxnSpPr>
              <p:nvPr/>
            </p:nvCxnSpPr>
            <p:spPr>
              <a:xfrm flipH="1" flipV="1">
                <a:off x="6005641" y="4979100"/>
                <a:ext cx="718796" cy="301017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>
                <a:stCxn id="225" idx="2"/>
                <a:endCxn id="228" idx="6"/>
              </p:cNvCxnSpPr>
              <p:nvPr/>
            </p:nvCxnSpPr>
            <p:spPr>
              <a:xfrm flipH="1" flipV="1">
                <a:off x="6320164" y="5868915"/>
                <a:ext cx="865818" cy="14281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24" idx="5"/>
                <a:endCxn id="228" idx="0"/>
              </p:cNvCxnSpPr>
              <p:nvPr/>
            </p:nvCxnSpPr>
            <p:spPr>
              <a:xfrm>
                <a:off x="5956857" y="5096874"/>
                <a:ext cx="196749" cy="60548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/>
              <p:cNvSpPr/>
              <p:nvPr/>
            </p:nvSpPr>
            <p:spPr>
              <a:xfrm>
                <a:off x="5672524" y="4812542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7185982" y="5845167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7311489" y="4497644"/>
                <a:ext cx="333117" cy="333116"/>
              </a:xfrm>
              <a:prstGeom prst="ellipse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5257556" y="4124980"/>
              <a:ext cx="34353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Active Set Tracking</a:t>
              </a:r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228601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3048000" y="1295400"/>
            <a:ext cx="2743200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5935187" y="1295400"/>
            <a:ext cx="3056413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766277" y="4136794"/>
            <a:ext cx="3501419" cy="2667000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01422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 animBg="1"/>
      <p:bldP spid="262" grpId="0" animBg="1"/>
      <p:bldP spid="2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val 114"/>
          <p:cNvSpPr/>
          <p:nvPr/>
        </p:nvSpPr>
        <p:spPr>
          <a:xfrm>
            <a:off x="685800" y="2907119"/>
            <a:ext cx="2757159" cy="2350681"/>
          </a:xfrm>
          <a:custGeom>
            <a:avLst/>
            <a:gdLst>
              <a:gd name="connsiteX0" fmla="*/ 0 w 1957294"/>
              <a:gd name="connsiteY0" fmla="*/ 824283 h 1648565"/>
              <a:gd name="connsiteX1" fmla="*/ 978647 w 1957294"/>
              <a:gd name="connsiteY1" fmla="*/ 0 h 1648565"/>
              <a:gd name="connsiteX2" fmla="*/ 1957294 w 1957294"/>
              <a:gd name="connsiteY2" fmla="*/ 824283 h 1648565"/>
              <a:gd name="connsiteX3" fmla="*/ 978647 w 1957294"/>
              <a:gd name="connsiteY3" fmla="*/ 1648566 h 1648565"/>
              <a:gd name="connsiteX4" fmla="*/ 0 w 1957294"/>
              <a:gd name="connsiteY4" fmla="*/ 824283 h 1648565"/>
              <a:gd name="connsiteX0" fmla="*/ 0 w 1983425"/>
              <a:gd name="connsiteY0" fmla="*/ 856857 h 1681140"/>
              <a:gd name="connsiteX1" fmla="*/ 978647 w 1983425"/>
              <a:gd name="connsiteY1" fmla="*/ 32574 h 1681140"/>
              <a:gd name="connsiteX2" fmla="*/ 1643529 w 1983425"/>
              <a:gd name="connsiteY2" fmla="*/ 232493 h 1681140"/>
              <a:gd name="connsiteX3" fmla="*/ 1957294 w 1983425"/>
              <a:gd name="connsiteY3" fmla="*/ 856857 h 1681140"/>
              <a:gd name="connsiteX4" fmla="*/ 978647 w 1983425"/>
              <a:gd name="connsiteY4" fmla="*/ 1681140 h 1681140"/>
              <a:gd name="connsiteX5" fmla="*/ 0 w 1983425"/>
              <a:gd name="connsiteY5" fmla="*/ 856857 h 1681140"/>
              <a:gd name="connsiteX0" fmla="*/ 22049 w 2005474"/>
              <a:gd name="connsiteY0" fmla="*/ 824998 h 1649281"/>
              <a:gd name="connsiteX1" fmla="*/ 373166 w 2005474"/>
              <a:gd name="connsiteY1" fmla="*/ 252927 h 1649281"/>
              <a:gd name="connsiteX2" fmla="*/ 1000696 w 2005474"/>
              <a:gd name="connsiteY2" fmla="*/ 715 h 1649281"/>
              <a:gd name="connsiteX3" fmla="*/ 1665578 w 2005474"/>
              <a:gd name="connsiteY3" fmla="*/ 200634 h 1649281"/>
              <a:gd name="connsiteX4" fmla="*/ 1979343 w 2005474"/>
              <a:gd name="connsiteY4" fmla="*/ 824998 h 1649281"/>
              <a:gd name="connsiteX5" fmla="*/ 1000696 w 2005474"/>
              <a:gd name="connsiteY5" fmla="*/ 1649281 h 1649281"/>
              <a:gd name="connsiteX6" fmla="*/ 22049 w 2005474"/>
              <a:gd name="connsiteY6" fmla="*/ 824998 h 1649281"/>
              <a:gd name="connsiteX0" fmla="*/ 61 w 1983486"/>
              <a:gd name="connsiteY0" fmla="*/ 824998 h 1674201"/>
              <a:gd name="connsiteX1" fmla="*/ 351178 w 1983486"/>
              <a:gd name="connsiteY1" fmla="*/ 252927 h 1674201"/>
              <a:gd name="connsiteX2" fmla="*/ 978708 w 1983486"/>
              <a:gd name="connsiteY2" fmla="*/ 715 h 1674201"/>
              <a:gd name="connsiteX3" fmla="*/ 1643590 w 1983486"/>
              <a:gd name="connsiteY3" fmla="*/ 200634 h 1674201"/>
              <a:gd name="connsiteX4" fmla="*/ 1957355 w 1983486"/>
              <a:gd name="connsiteY4" fmla="*/ 824998 h 1674201"/>
              <a:gd name="connsiteX5" fmla="*/ 978708 w 1983486"/>
              <a:gd name="connsiteY5" fmla="*/ 1649281 h 1674201"/>
              <a:gd name="connsiteX6" fmla="*/ 328767 w 1983486"/>
              <a:gd name="connsiteY6" fmla="*/ 1403397 h 1674201"/>
              <a:gd name="connsiteX7" fmla="*/ 61 w 1983486"/>
              <a:gd name="connsiteY7" fmla="*/ 824998 h 1674201"/>
              <a:gd name="connsiteX0" fmla="*/ 61 w 1959522"/>
              <a:gd name="connsiteY0" fmla="*/ 824998 h 1649328"/>
              <a:gd name="connsiteX1" fmla="*/ 351178 w 1959522"/>
              <a:gd name="connsiteY1" fmla="*/ 252927 h 1649328"/>
              <a:gd name="connsiteX2" fmla="*/ 978708 w 1959522"/>
              <a:gd name="connsiteY2" fmla="*/ 715 h 1649328"/>
              <a:gd name="connsiteX3" fmla="*/ 1643590 w 1959522"/>
              <a:gd name="connsiteY3" fmla="*/ 200634 h 1649328"/>
              <a:gd name="connsiteX4" fmla="*/ 1957355 w 1959522"/>
              <a:gd name="connsiteY4" fmla="*/ 824998 h 1649328"/>
              <a:gd name="connsiteX5" fmla="*/ 1606237 w 1959522"/>
              <a:gd name="connsiteY5" fmla="*/ 1418339 h 1649328"/>
              <a:gd name="connsiteX6" fmla="*/ 978708 w 1959522"/>
              <a:gd name="connsiteY6" fmla="*/ 1649281 h 1649328"/>
              <a:gd name="connsiteX7" fmla="*/ 328767 w 1959522"/>
              <a:gd name="connsiteY7" fmla="*/ 1403397 h 1649328"/>
              <a:gd name="connsiteX8" fmla="*/ 61 w 1959522"/>
              <a:gd name="connsiteY8" fmla="*/ 824998 h 1649328"/>
              <a:gd name="connsiteX0" fmla="*/ 61 w 1958869"/>
              <a:gd name="connsiteY0" fmla="*/ 824998 h 1649311"/>
              <a:gd name="connsiteX1" fmla="*/ 351178 w 1958869"/>
              <a:gd name="connsiteY1" fmla="*/ 252927 h 1649311"/>
              <a:gd name="connsiteX2" fmla="*/ 978708 w 1958869"/>
              <a:gd name="connsiteY2" fmla="*/ 715 h 1649311"/>
              <a:gd name="connsiteX3" fmla="*/ 1643590 w 1958869"/>
              <a:gd name="connsiteY3" fmla="*/ 200634 h 1649311"/>
              <a:gd name="connsiteX4" fmla="*/ 1957355 w 1958869"/>
              <a:gd name="connsiteY4" fmla="*/ 824998 h 1649311"/>
              <a:gd name="connsiteX5" fmla="*/ 1471767 w 1958869"/>
              <a:gd name="connsiteY5" fmla="*/ 992515 h 1649311"/>
              <a:gd name="connsiteX6" fmla="*/ 1606237 w 1958869"/>
              <a:gd name="connsiteY6" fmla="*/ 1418339 h 1649311"/>
              <a:gd name="connsiteX7" fmla="*/ 978708 w 1958869"/>
              <a:gd name="connsiteY7" fmla="*/ 1649281 h 1649311"/>
              <a:gd name="connsiteX8" fmla="*/ 328767 w 1958869"/>
              <a:gd name="connsiteY8" fmla="*/ 1403397 h 1649311"/>
              <a:gd name="connsiteX9" fmla="*/ 61 w 1958869"/>
              <a:gd name="connsiteY9" fmla="*/ 824998 h 1649311"/>
              <a:gd name="connsiteX0" fmla="*/ 61 w 1958869"/>
              <a:gd name="connsiteY0" fmla="*/ 824998 h 1653105"/>
              <a:gd name="connsiteX1" fmla="*/ 351178 w 1958869"/>
              <a:gd name="connsiteY1" fmla="*/ 252927 h 1653105"/>
              <a:gd name="connsiteX2" fmla="*/ 978708 w 1958869"/>
              <a:gd name="connsiteY2" fmla="*/ 715 h 1653105"/>
              <a:gd name="connsiteX3" fmla="*/ 1643590 w 1958869"/>
              <a:gd name="connsiteY3" fmla="*/ 200634 h 1653105"/>
              <a:gd name="connsiteX4" fmla="*/ 1957355 w 1958869"/>
              <a:gd name="connsiteY4" fmla="*/ 824998 h 1653105"/>
              <a:gd name="connsiteX5" fmla="*/ 1471767 w 1958869"/>
              <a:gd name="connsiteY5" fmla="*/ 992515 h 1653105"/>
              <a:gd name="connsiteX6" fmla="*/ 1606237 w 1958869"/>
              <a:gd name="connsiteY6" fmla="*/ 1418339 h 1653105"/>
              <a:gd name="connsiteX7" fmla="*/ 1172944 w 1958869"/>
              <a:gd name="connsiteY7" fmla="*/ 1231575 h 1653105"/>
              <a:gd name="connsiteX8" fmla="*/ 978708 w 1958869"/>
              <a:gd name="connsiteY8" fmla="*/ 1649281 h 1653105"/>
              <a:gd name="connsiteX9" fmla="*/ 328767 w 1958869"/>
              <a:gd name="connsiteY9" fmla="*/ 1403397 h 1653105"/>
              <a:gd name="connsiteX10" fmla="*/ 61 w 1958869"/>
              <a:gd name="connsiteY10" fmla="*/ 824998 h 1653105"/>
              <a:gd name="connsiteX0" fmla="*/ 61 w 1958869"/>
              <a:gd name="connsiteY0" fmla="*/ 824998 h 1649425"/>
              <a:gd name="connsiteX1" fmla="*/ 351178 w 1958869"/>
              <a:gd name="connsiteY1" fmla="*/ 252927 h 1649425"/>
              <a:gd name="connsiteX2" fmla="*/ 978708 w 1958869"/>
              <a:gd name="connsiteY2" fmla="*/ 715 h 1649425"/>
              <a:gd name="connsiteX3" fmla="*/ 1643590 w 1958869"/>
              <a:gd name="connsiteY3" fmla="*/ 200634 h 1649425"/>
              <a:gd name="connsiteX4" fmla="*/ 1957355 w 1958869"/>
              <a:gd name="connsiteY4" fmla="*/ 824998 h 1649425"/>
              <a:gd name="connsiteX5" fmla="*/ 1471767 w 1958869"/>
              <a:gd name="connsiteY5" fmla="*/ 992515 h 1649425"/>
              <a:gd name="connsiteX6" fmla="*/ 1606237 w 1958869"/>
              <a:gd name="connsiteY6" fmla="*/ 1418339 h 1649425"/>
              <a:gd name="connsiteX7" fmla="*/ 1172944 w 1958869"/>
              <a:gd name="connsiteY7" fmla="*/ 1231575 h 1649425"/>
              <a:gd name="connsiteX8" fmla="*/ 978708 w 1958869"/>
              <a:gd name="connsiteY8" fmla="*/ 1649281 h 1649425"/>
              <a:gd name="connsiteX9" fmla="*/ 814356 w 1958869"/>
              <a:gd name="connsiteY9" fmla="*/ 1179281 h 1649425"/>
              <a:gd name="connsiteX10" fmla="*/ 328767 w 1958869"/>
              <a:gd name="connsiteY10" fmla="*/ 1403397 h 1649425"/>
              <a:gd name="connsiteX11" fmla="*/ 61 w 1958869"/>
              <a:gd name="connsiteY11" fmla="*/ 824998 h 1649425"/>
              <a:gd name="connsiteX0" fmla="*/ 1821 w 1960629"/>
              <a:gd name="connsiteY0" fmla="*/ 824998 h 1649425"/>
              <a:gd name="connsiteX1" fmla="*/ 352938 w 1960629"/>
              <a:gd name="connsiteY1" fmla="*/ 252927 h 1649425"/>
              <a:gd name="connsiteX2" fmla="*/ 980468 w 1960629"/>
              <a:gd name="connsiteY2" fmla="*/ 715 h 1649425"/>
              <a:gd name="connsiteX3" fmla="*/ 1645350 w 1960629"/>
              <a:gd name="connsiteY3" fmla="*/ 200634 h 1649425"/>
              <a:gd name="connsiteX4" fmla="*/ 1959115 w 1960629"/>
              <a:gd name="connsiteY4" fmla="*/ 824998 h 1649425"/>
              <a:gd name="connsiteX5" fmla="*/ 1473527 w 1960629"/>
              <a:gd name="connsiteY5" fmla="*/ 992515 h 1649425"/>
              <a:gd name="connsiteX6" fmla="*/ 1607997 w 1960629"/>
              <a:gd name="connsiteY6" fmla="*/ 1418339 h 1649425"/>
              <a:gd name="connsiteX7" fmla="*/ 1174704 w 1960629"/>
              <a:gd name="connsiteY7" fmla="*/ 1231575 h 1649425"/>
              <a:gd name="connsiteX8" fmla="*/ 980468 w 1960629"/>
              <a:gd name="connsiteY8" fmla="*/ 1649281 h 1649425"/>
              <a:gd name="connsiteX9" fmla="*/ 816116 w 1960629"/>
              <a:gd name="connsiteY9" fmla="*/ 1179281 h 1649425"/>
              <a:gd name="connsiteX10" fmla="*/ 330527 w 1960629"/>
              <a:gd name="connsiteY10" fmla="*/ 1403397 h 1649425"/>
              <a:gd name="connsiteX11" fmla="*/ 494881 w 1960629"/>
              <a:gd name="connsiteY11" fmla="*/ 992516 h 1649425"/>
              <a:gd name="connsiteX12" fmla="*/ 1821 w 1960629"/>
              <a:gd name="connsiteY12" fmla="*/ 824998 h 1649425"/>
              <a:gd name="connsiteX0" fmla="*/ 3 w 1958811"/>
              <a:gd name="connsiteY0" fmla="*/ 824998 h 1649425"/>
              <a:gd name="connsiteX1" fmla="*/ 485592 w 1958811"/>
              <a:gd name="connsiteY1" fmla="*/ 663810 h 1649425"/>
              <a:gd name="connsiteX2" fmla="*/ 351120 w 1958811"/>
              <a:gd name="connsiteY2" fmla="*/ 252927 h 1649425"/>
              <a:gd name="connsiteX3" fmla="*/ 978650 w 1958811"/>
              <a:gd name="connsiteY3" fmla="*/ 715 h 1649425"/>
              <a:gd name="connsiteX4" fmla="*/ 1643532 w 1958811"/>
              <a:gd name="connsiteY4" fmla="*/ 200634 h 1649425"/>
              <a:gd name="connsiteX5" fmla="*/ 1957297 w 1958811"/>
              <a:gd name="connsiteY5" fmla="*/ 824998 h 1649425"/>
              <a:gd name="connsiteX6" fmla="*/ 1471709 w 1958811"/>
              <a:gd name="connsiteY6" fmla="*/ 992515 h 1649425"/>
              <a:gd name="connsiteX7" fmla="*/ 1606179 w 1958811"/>
              <a:gd name="connsiteY7" fmla="*/ 1418339 h 1649425"/>
              <a:gd name="connsiteX8" fmla="*/ 1172886 w 1958811"/>
              <a:gd name="connsiteY8" fmla="*/ 1231575 h 1649425"/>
              <a:gd name="connsiteX9" fmla="*/ 978650 w 1958811"/>
              <a:gd name="connsiteY9" fmla="*/ 1649281 h 1649425"/>
              <a:gd name="connsiteX10" fmla="*/ 814298 w 1958811"/>
              <a:gd name="connsiteY10" fmla="*/ 1179281 h 1649425"/>
              <a:gd name="connsiteX11" fmla="*/ 328709 w 1958811"/>
              <a:gd name="connsiteY11" fmla="*/ 1403397 h 1649425"/>
              <a:gd name="connsiteX12" fmla="*/ 493063 w 1958811"/>
              <a:gd name="connsiteY12" fmla="*/ 992516 h 1649425"/>
              <a:gd name="connsiteX13" fmla="*/ 3 w 1958811"/>
              <a:gd name="connsiteY13" fmla="*/ 824998 h 1649425"/>
              <a:gd name="connsiteX0" fmla="*/ 3 w 1958811"/>
              <a:gd name="connsiteY0" fmla="*/ 835454 h 1659881"/>
              <a:gd name="connsiteX1" fmla="*/ 485592 w 1958811"/>
              <a:gd name="connsiteY1" fmla="*/ 674266 h 1659881"/>
              <a:gd name="connsiteX2" fmla="*/ 351120 w 1958811"/>
              <a:gd name="connsiteY2" fmla="*/ 263383 h 1659881"/>
              <a:gd name="connsiteX3" fmla="*/ 814298 w 1958811"/>
              <a:gd name="connsiteY3" fmla="*/ 494972 h 1659881"/>
              <a:gd name="connsiteX4" fmla="*/ 978650 w 1958811"/>
              <a:gd name="connsiteY4" fmla="*/ 11171 h 1659881"/>
              <a:gd name="connsiteX5" fmla="*/ 1643532 w 1958811"/>
              <a:gd name="connsiteY5" fmla="*/ 211090 h 1659881"/>
              <a:gd name="connsiteX6" fmla="*/ 1957297 w 1958811"/>
              <a:gd name="connsiteY6" fmla="*/ 835454 h 1659881"/>
              <a:gd name="connsiteX7" fmla="*/ 1471709 w 1958811"/>
              <a:gd name="connsiteY7" fmla="*/ 1002971 h 1659881"/>
              <a:gd name="connsiteX8" fmla="*/ 1606179 w 1958811"/>
              <a:gd name="connsiteY8" fmla="*/ 1428795 h 1659881"/>
              <a:gd name="connsiteX9" fmla="*/ 1172886 w 1958811"/>
              <a:gd name="connsiteY9" fmla="*/ 1242031 h 1659881"/>
              <a:gd name="connsiteX10" fmla="*/ 978650 w 1958811"/>
              <a:gd name="connsiteY10" fmla="*/ 1659737 h 1659881"/>
              <a:gd name="connsiteX11" fmla="*/ 814298 w 1958811"/>
              <a:gd name="connsiteY11" fmla="*/ 1189737 h 1659881"/>
              <a:gd name="connsiteX12" fmla="*/ 328709 w 1958811"/>
              <a:gd name="connsiteY12" fmla="*/ 1413853 h 1659881"/>
              <a:gd name="connsiteX13" fmla="*/ 493063 w 1958811"/>
              <a:gd name="connsiteY13" fmla="*/ 1002972 h 1659881"/>
              <a:gd name="connsiteX14" fmla="*/ 3 w 1958811"/>
              <a:gd name="connsiteY14" fmla="*/ 835454 h 1659881"/>
              <a:gd name="connsiteX0" fmla="*/ 3 w 1958811"/>
              <a:gd name="connsiteY0" fmla="*/ 824327 h 1648754"/>
              <a:gd name="connsiteX1" fmla="*/ 485592 w 1958811"/>
              <a:gd name="connsiteY1" fmla="*/ 663139 h 1648754"/>
              <a:gd name="connsiteX2" fmla="*/ 351120 w 1958811"/>
              <a:gd name="connsiteY2" fmla="*/ 252256 h 1648754"/>
              <a:gd name="connsiteX3" fmla="*/ 814298 w 1958811"/>
              <a:gd name="connsiteY3" fmla="*/ 483845 h 1648754"/>
              <a:gd name="connsiteX4" fmla="*/ 978650 w 1958811"/>
              <a:gd name="connsiteY4" fmla="*/ 44 h 1648754"/>
              <a:gd name="connsiteX5" fmla="*/ 1180357 w 1958811"/>
              <a:gd name="connsiteY5" fmla="*/ 453963 h 1648754"/>
              <a:gd name="connsiteX6" fmla="*/ 1643532 w 1958811"/>
              <a:gd name="connsiteY6" fmla="*/ 199963 h 1648754"/>
              <a:gd name="connsiteX7" fmla="*/ 1957297 w 1958811"/>
              <a:gd name="connsiteY7" fmla="*/ 824327 h 1648754"/>
              <a:gd name="connsiteX8" fmla="*/ 1471709 w 1958811"/>
              <a:gd name="connsiteY8" fmla="*/ 991844 h 1648754"/>
              <a:gd name="connsiteX9" fmla="*/ 1606179 w 1958811"/>
              <a:gd name="connsiteY9" fmla="*/ 1417668 h 1648754"/>
              <a:gd name="connsiteX10" fmla="*/ 1172886 w 1958811"/>
              <a:gd name="connsiteY10" fmla="*/ 1230904 h 1648754"/>
              <a:gd name="connsiteX11" fmla="*/ 978650 w 1958811"/>
              <a:gd name="connsiteY11" fmla="*/ 1648610 h 1648754"/>
              <a:gd name="connsiteX12" fmla="*/ 814298 w 1958811"/>
              <a:gd name="connsiteY12" fmla="*/ 1178610 h 1648754"/>
              <a:gd name="connsiteX13" fmla="*/ 328709 w 1958811"/>
              <a:gd name="connsiteY13" fmla="*/ 1402726 h 1648754"/>
              <a:gd name="connsiteX14" fmla="*/ 493063 w 1958811"/>
              <a:gd name="connsiteY14" fmla="*/ 991845 h 1648754"/>
              <a:gd name="connsiteX15" fmla="*/ 3 w 1958811"/>
              <a:gd name="connsiteY15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43532 w 1962531"/>
              <a:gd name="connsiteY6" fmla="*/ 199963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62531"/>
              <a:gd name="connsiteY0" fmla="*/ 824327 h 1648754"/>
              <a:gd name="connsiteX1" fmla="*/ 485592 w 1962531"/>
              <a:gd name="connsiteY1" fmla="*/ 663139 h 1648754"/>
              <a:gd name="connsiteX2" fmla="*/ 351120 w 1962531"/>
              <a:gd name="connsiteY2" fmla="*/ 252256 h 1648754"/>
              <a:gd name="connsiteX3" fmla="*/ 814298 w 1962531"/>
              <a:gd name="connsiteY3" fmla="*/ 483845 h 1648754"/>
              <a:gd name="connsiteX4" fmla="*/ 978650 w 1962531"/>
              <a:gd name="connsiteY4" fmla="*/ 44 h 1648754"/>
              <a:gd name="connsiteX5" fmla="*/ 1180357 w 1962531"/>
              <a:gd name="connsiteY5" fmla="*/ 453963 h 1648754"/>
              <a:gd name="connsiteX6" fmla="*/ 1636061 w 1962531"/>
              <a:gd name="connsiteY6" fmla="*/ 244787 h 1648754"/>
              <a:gd name="connsiteX7" fmla="*/ 1494121 w 1962531"/>
              <a:gd name="connsiteY7" fmla="*/ 648197 h 1648754"/>
              <a:gd name="connsiteX8" fmla="*/ 1957297 w 1962531"/>
              <a:gd name="connsiteY8" fmla="*/ 824327 h 1648754"/>
              <a:gd name="connsiteX9" fmla="*/ 1471709 w 1962531"/>
              <a:gd name="connsiteY9" fmla="*/ 991844 h 1648754"/>
              <a:gd name="connsiteX10" fmla="*/ 1606179 w 1962531"/>
              <a:gd name="connsiteY10" fmla="*/ 1417668 h 1648754"/>
              <a:gd name="connsiteX11" fmla="*/ 1172886 w 1962531"/>
              <a:gd name="connsiteY11" fmla="*/ 1230904 h 1648754"/>
              <a:gd name="connsiteX12" fmla="*/ 978650 w 1962531"/>
              <a:gd name="connsiteY12" fmla="*/ 1648610 h 1648754"/>
              <a:gd name="connsiteX13" fmla="*/ 814298 w 1962531"/>
              <a:gd name="connsiteY13" fmla="*/ 1178610 h 1648754"/>
              <a:gd name="connsiteX14" fmla="*/ 328709 w 1962531"/>
              <a:gd name="connsiteY14" fmla="*/ 1402726 h 1648754"/>
              <a:gd name="connsiteX15" fmla="*/ 493063 w 1962531"/>
              <a:gd name="connsiteY15" fmla="*/ 991845 h 1648754"/>
              <a:gd name="connsiteX16" fmla="*/ 3 w 1962531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48754"/>
              <a:gd name="connsiteX1" fmla="*/ 485592 w 1957297"/>
              <a:gd name="connsiteY1" fmla="*/ 663139 h 1648754"/>
              <a:gd name="connsiteX2" fmla="*/ 351120 w 1957297"/>
              <a:gd name="connsiteY2" fmla="*/ 252256 h 1648754"/>
              <a:gd name="connsiteX3" fmla="*/ 814298 w 1957297"/>
              <a:gd name="connsiteY3" fmla="*/ 483845 h 1648754"/>
              <a:gd name="connsiteX4" fmla="*/ 978650 w 1957297"/>
              <a:gd name="connsiteY4" fmla="*/ 44 h 1648754"/>
              <a:gd name="connsiteX5" fmla="*/ 1180357 w 1957297"/>
              <a:gd name="connsiteY5" fmla="*/ 453963 h 1648754"/>
              <a:gd name="connsiteX6" fmla="*/ 1636061 w 1957297"/>
              <a:gd name="connsiteY6" fmla="*/ 244787 h 1648754"/>
              <a:gd name="connsiteX7" fmla="*/ 1494121 w 1957297"/>
              <a:gd name="connsiteY7" fmla="*/ 648197 h 1648754"/>
              <a:gd name="connsiteX8" fmla="*/ 1957297 w 1957297"/>
              <a:gd name="connsiteY8" fmla="*/ 824327 h 1648754"/>
              <a:gd name="connsiteX9" fmla="*/ 1471709 w 1957297"/>
              <a:gd name="connsiteY9" fmla="*/ 991844 h 1648754"/>
              <a:gd name="connsiteX10" fmla="*/ 1606179 w 1957297"/>
              <a:gd name="connsiteY10" fmla="*/ 1417668 h 1648754"/>
              <a:gd name="connsiteX11" fmla="*/ 1172886 w 1957297"/>
              <a:gd name="connsiteY11" fmla="*/ 1230904 h 1648754"/>
              <a:gd name="connsiteX12" fmla="*/ 978650 w 1957297"/>
              <a:gd name="connsiteY12" fmla="*/ 1648610 h 1648754"/>
              <a:gd name="connsiteX13" fmla="*/ 814298 w 1957297"/>
              <a:gd name="connsiteY13" fmla="*/ 1178610 h 1648754"/>
              <a:gd name="connsiteX14" fmla="*/ 328709 w 1957297"/>
              <a:gd name="connsiteY14" fmla="*/ 1402726 h 1648754"/>
              <a:gd name="connsiteX15" fmla="*/ 493063 w 1957297"/>
              <a:gd name="connsiteY15" fmla="*/ 991845 h 1648754"/>
              <a:gd name="connsiteX16" fmla="*/ 3 w 1957297"/>
              <a:gd name="connsiteY16" fmla="*/ 824327 h 1648754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28709 w 1957297"/>
              <a:gd name="connsiteY14" fmla="*/ 140272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57297"/>
              <a:gd name="connsiteY0" fmla="*/ 824327 h 1611416"/>
              <a:gd name="connsiteX1" fmla="*/ 485592 w 1957297"/>
              <a:gd name="connsiteY1" fmla="*/ 663139 h 1611416"/>
              <a:gd name="connsiteX2" fmla="*/ 351120 w 1957297"/>
              <a:gd name="connsiteY2" fmla="*/ 252256 h 1611416"/>
              <a:gd name="connsiteX3" fmla="*/ 814298 w 1957297"/>
              <a:gd name="connsiteY3" fmla="*/ 483845 h 1611416"/>
              <a:gd name="connsiteX4" fmla="*/ 978650 w 1957297"/>
              <a:gd name="connsiteY4" fmla="*/ 44 h 1611416"/>
              <a:gd name="connsiteX5" fmla="*/ 1180357 w 1957297"/>
              <a:gd name="connsiteY5" fmla="*/ 453963 h 1611416"/>
              <a:gd name="connsiteX6" fmla="*/ 1636061 w 1957297"/>
              <a:gd name="connsiteY6" fmla="*/ 244787 h 1611416"/>
              <a:gd name="connsiteX7" fmla="*/ 1494121 w 1957297"/>
              <a:gd name="connsiteY7" fmla="*/ 648197 h 1611416"/>
              <a:gd name="connsiteX8" fmla="*/ 1957297 w 1957297"/>
              <a:gd name="connsiteY8" fmla="*/ 824327 h 1611416"/>
              <a:gd name="connsiteX9" fmla="*/ 1471709 w 1957297"/>
              <a:gd name="connsiteY9" fmla="*/ 991844 h 1611416"/>
              <a:gd name="connsiteX10" fmla="*/ 1606179 w 1957297"/>
              <a:gd name="connsiteY10" fmla="*/ 1417668 h 1611416"/>
              <a:gd name="connsiteX11" fmla="*/ 1172886 w 1957297"/>
              <a:gd name="connsiteY11" fmla="*/ 1230904 h 1611416"/>
              <a:gd name="connsiteX12" fmla="*/ 963709 w 1957297"/>
              <a:gd name="connsiteY12" fmla="*/ 1611257 h 1611416"/>
              <a:gd name="connsiteX13" fmla="*/ 814298 w 1957297"/>
              <a:gd name="connsiteY13" fmla="*/ 1178610 h 1611416"/>
              <a:gd name="connsiteX14" fmla="*/ 373532 w 1957297"/>
              <a:gd name="connsiteY14" fmla="*/ 1410196 h 1611416"/>
              <a:gd name="connsiteX15" fmla="*/ 493063 w 1957297"/>
              <a:gd name="connsiteY15" fmla="*/ 991845 h 1611416"/>
              <a:gd name="connsiteX16" fmla="*/ 3 w 1957297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13767 w 1919944"/>
              <a:gd name="connsiteY2" fmla="*/ 252256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919944"/>
              <a:gd name="connsiteY0" fmla="*/ 824327 h 1611416"/>
              <a:gd name="connsiteX1" fmla="*/ 448239 w 1919944"/>
              <a:gd name="connsiteY1" fmla="*/ 663139 h 1611416"/>
              <a:gd name="connsiteX2" fmla="*/ 351119 w 1919944"/>
              <a:gd name="connsiteY2" fmla="*/ 237315 h 1611416"/>
              <a:gd name="connsiteX3" fmla="*/ 776945 w 1919944"/>
              <a:gd name="connsiteY3" fmla="*/ 483845 h 1611416"/>
              <a:gd name="connsiteX4" fmla="*/ 941297 w 1919944"/>
              <a:gd name="connsiteY4" fmla="*/ 44 h 1611416"/>
              <a:gd name="connsiteX5" fmla="*/ 1143004 w 1919944"/>
              <a:gd name="connsiteY5" fmla="*/ 453963 h 1611416"/>
              <a:gd name="connsiteX6" fmla="*/ 1598708 w 1919944"/>
              <a:gd name="connsiteY6" fmla="*/ 244787 h 1611416"/>
              <a:gd name="connsiteX7" fmla="*/ 1456768 w 1919944"/>
              <a:gd name="connsiteY7" fmla="*/ 648197 h 1611416"/>
              <a:gd name="connsiteX8" fmla="*/ 1919944 w 1919944"/>
              <a:gd name="connsiteY8" fmla="*/ 824327 h 1611416"/>
              <a:gd name="connsiteX9" fmla="*/ 1434356 w 1919944"/>
              <a:gd name="connsiteY9" fmla="*/ 991844 h 1611416"/>
              <a:gd name="connsiteX10" fmla="*/ 1568826 w 1919944"/>
              <a:gd name="connsiteY10" fmla="*/ 1417668 h 1611416"/>
              <a:gd name="connsiteX11" fmla="*/ 1135533 w 1919944"/>
              <a:gd name="connsiteY11" fmla="*/ 1230904 h 1611416"/>
              <a:gd name="connsiteX12" fmla="*/ 926356 w 1919944"/>
              <a:gd name="connsiteY12" fmla="*/ 1611257 h 1611416"/>
              <a:gd name="connsiteX13" fmla="*/ 776945 w 1919944"/>
              <a:gd name="connsiteY13" fmla="*/ 1178610 h 1611416"/>
              <a:gd name="connsiteX14" fmla="*/ 336179 w 1919944"/>
              <a:gd name="connsiteY14" fmla="*/ 1410196 h 1611416"/>
              <a:gd name="connsiteX15" fmla="*/ 455710 w 1919944"/>
              <a:gd name="connsiteY15" fmla="*/ 991845 h 1611416"/>
              <a:gd name="connsiteX16" fmla="*/ 3 w 1919944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  <a:gd name="connsiteX0" fmla="*/ 3 w 1890061"/>
              <a:gd name="connsiteY0" fmla="*/ 824327 h 1611416"/>
              <a:gd name="connsiteX1" fmla="*/ 448239 w 1890061"/>
              <a:gd name="connsiteY1" fmla="*/ 663139 h 1611416"/>
              <a:gd name="connsiteX2" fmla="*/ 351119 w 1890061"/>
              <a:gd name="connsiteY2" fmla="*/ 237315 h 1611416"/>
              <a:gd name="connsiteX3" fmla="*/ 776945 w 1890061"/>
              <a:gd name="connsiteY3" fmla="*/ 483845 h 1611416"/>
              <a:gd name="connsiteX4" fmla="*/ 941297 w 1890061"/>
              <a:gd name="connsiteY4" fmla="*/ 44 h 1611416"/>
              <a:gd name="connsiteX5" fmla="*/ 1143004 w 1890061"/>
              <a:gd name="connsiteY5" fmla="*/ 453963 h 1611416"/>
              <a:gd name="connsiteX6" fmla="*/ 1598708 w 1890061"/>
              <a:gd name="connsiteY6" fmla="*/ 244787 h 1611416"/>
              <a:gd name="connsiteX7" fmla="*/ 1456768 w 1890061"/>
              <a:gd name="connsiteY7" fmla="*/ 648197 h 1611416"/>
              <a:gd name="connsiteX8" fmla="*/ 1890061 w 1890061"/>
              <a:gd name="connsiteY8" fmla="*/ 824327 h 1611416"/>
              <a:gd name="connsiteX9" fmla="*/ 1434356 w 1890061"/>
              <a:gd name="connsiteY9" fmla="*/ 991844 h 1611416"/>
              <a:gd name="connsiteX10" fmla="*/ 1568826 w 1890061"/>
              <a:gd name="connsiteY10" fmla="*/ 1417668 h 1611416"/>
              <a:gd name="connsiteX11" fmla="*/ 1135533 w 1890061"/>
              <a:gd name="connsiteY11" fmla="*/ 1230904 h 1611416"/>
              <a:gd name="connsiteX12" fmla="*/ 926356 w 1890061"/>
              <a:gd name="connsiteY12" fmla="*/ 1611257 h 1611416"/>
              <a:gd name="connsiteX13" fmla="*/ 776945 w 1890061"/>
              <a:gd name="connsiteY13" fmla="*/ 1178610 h 1611416"/>
              <a:gd name="connsiteX14" fmla="*/ 336179 w 1890061"/>
              <a:gd name="connsiteY14" fmla="*/ 1410196 h 1611416"/>
              <a:gd name="connsiteX15" fmla="*/ 455710 w 1890061"/>
              <a:gd name="connsiteY15" fmla="*/ 991845 h 1611416"/>
              <a:gd name="connsiteX16" fmla="*/ 3 w 1890061"/>
              <a:gd name="connsiteY16" fmla="*/ 824327 h 161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90061" h="1611416">
                <a:moveTo>
                  <a:pt x="3" y="824327"/>
                </a:moveTo>
                <a:cubicBezTo>
                  <a:pt x="-1242" y="523013"/>
                  <a:pt x="389720" y="758484"/>
                  <a:pt x="448239" y="663139"/>
                </a:cubicBezTo>
                <a:cubicBezTo>
                  <a:pt x="506758" y="567794"/>
                  <a:pt x="144433" y="415363"/>
                  <a:pt x="351119" y="237315"/>
                </a:cubicBezTo>
                <a:cubicBezTo>
                  <a:pt x="557805" y="59267"/>
                  <a:pt x="672357" y="525880"/>
                  <a:pt x="776945" y="483845"/>
                </a:cubicBezTo>
                <a:cubicBezTo>
                  <a:pt x="881533" y="441810"/>
                  <a:pt x="678581" y="5024"/>
                  <a:pt x="941297" y="44"/>
                </a:cubicBezTo>
                <a:cubicBezTo>
                  <a:pt x="1204013" y="-4936"/>
                  <a:pt x="1032190" y="420643"/>
                  <a:pt x="1143004" y="453963"/>
                </a:cubicBezTo>
                <a:cubicBezTo>
                  <a:pt x="1253818" y="487283"/>
                  <a:pt x="1378325" y="26895"/>
                  <a:pt x="1598708" y="244787"/>
                </a:cubicBezTo>
                <a:cubicBezTo>
                  <a:pt x="1819091" y="462679"/>
                  <a:pt x="1404474" y="544136"/>
                  <a:pt x="1456768" y="648197"/>
                </a:cubicBezTo>
                <a:cubicBezTo>
                  <a:pt x="1509062" y="752258"/>
                  <a:pt x="1890061" y="504337"/>
                  <a:pt x="1890061" y="824327"/>
                </a:cubicBezTo>
                <a:cubicBezTo>
                  <a:pt x="1890061" y="1144317"/>
                  <a:pt x="1492876" y="892954"/>
                  <a:pt x="1434356" y="991844"/>
                </a:cubicBezTo>
                <a:cubicBezTo>
                  <a:pt x="1375836" y="1090734"/>
                  <a:pt x="1750611" y="1204757"/>
                  <a:pt x="1568826" y="1417668"/>
                </a:cubicBezTo>
                <a:cubicBezTo>
                  <a:pt x="1387041" y="1630579"/>
                  <a:pt x="1240121" y="1192414"/>
                  <a:pt x="1135533" y="1230904"/>
                </a:cubicBezTo>
                <a:cubicBezTo>
                  <a:pt x="1030945" y="1269394"/>
                  <a:pt x="1217710" y="1619973"/>
                  <a:pt x="926356" y="1611257"/>
                </a:cubicBezTo>
                <a:cubicBezTo>
                  <a:pt x="635002" y="1602541"/>
                  <a:pt x="885268" y="1219591"/>
                  <a:pt x="776945" y="1178610"/>
                </a:cubicBezTo>
                <a:cubicBezTo>
                  <a:pt x="668622" y="1137629"/>
                  <a:pt x="514228" y="1594470"/>
                  <a:pt x="336179" y="1410196"/>
                </a:cubicBezTo>
                <a:cubicBezTo>
                  <a:pt x="158130" y="1225922"/>
                  <a:pt x="510494" y="1088245"/>
                  <a:pt x="455710" y="991845"/>
                </a:cubicBezTo>
                <a:cubicBezTo>
                  <a:pt x="400926" y="895445"/>
                  <a:pt x="1248" y="1125641"/>
                  <a:pt x="3" y="824327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00600" y="2514600"/>
            <a:ext cx="3733800" cy="2895600"/>
            <a:chOff x="5334000" y="1905000"/>
            <a:chExt cx="3200400" cy="2286000"/>
          </a:xfrm>
        </p:grpSpPr>
        <p:sp>
          <p:nvSpPr>
            <p:cNvPr id="213" name="Rounded Rectangle 212"/>
            <p:cNvSpPr/>
            <p:nvPr/>
          </p:nvSpPr>
          <p:spPr bwMode="auto">
            <a:xfrm>
              <a:off x="53340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Machine 1</a:t>
              </a:r>
            </a:p>
          </p:txBody>
        </p:sp>
        <p:sp>
          <p:nvSpPr>
            <p:cNvPr id="214" name="Rounded Rectangle 213"/>
            <p:cNvSpPr/>
            <p:nvPr/>
          </p:nvSpPr>
          <p:spPr bwMode="auto">
            <a:xfrm>
              <a:off x="7010400" y="1905000"/>
              <a:ext cx="1524000" cy="2286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Machine 2</a:t>
              </a: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  <a:r>
              <a:rPr lang="en-US" b="1" dirty="0"/>
              <a:t> High-Degree </a:t>
            </a:r>
            <a:r>
              <a:rPr lang="en-US" dirty="0"/>
              <a:t>vertices</a:t>
            </a:r>
          </a:p>
          <a:p>
            <a:r>
              <a:rPr lang="en-US" b="1" dirty="0"/>
              <a:t>New Abstraction </a:t>
            </a:r>
            <a:r>
              <a:rPr lang="en-US" b="1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b="1" i="1" u="sng" dirty="0"/>
              <a:t>Equivalence</a:t>
            </a:r>
            <a:r>
              <a:rPr lang="en-US" i="1" dirty="0"/>
              <a:t> on Split Vertices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0"/>
            <a:ext cx="90678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8000" b="1" dirty="0" err="1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GraphLab</a:t>
            </a:r>
            <a:endParaRPr lang="en-US" sz="8000" b="1" dirty="0">
              <a:ln w="11430">
                <a:solidFill>
                  <a:prstClr val="black"/>
                </a:solidFill>
              </a:ln>
              <a:gradFill>
                <a:gsLst>
                  <a:gs pos="0">
                    <a:srgbClr val="F79646">
                      <a:tint val="90000"/>
                      <a:satMod val="120000"/>
                    </a:srgbClr>
                  </a:gs>
                  <a:gs pos="25000">
                    <a:srgbClr val="F79646">
                      <a:tint val="93000"/>
                      <a:satMod val="120000"/>
                    </a:srgbClr>
                  </a:gs>
                  <a:gs pos="50000">
                    <a:srgbClr val="F79646">
                      <a:shade val="89000"/>
                      <a:satMod val="110000"/>
                    </a:srgbClr>
                  </a:gs>
                  <a:gs pos="75000">
                    <a:srgbClr val="F79646">
                      <a:tint val="93000"/>
                      <a:satMod val="120000"/>
                    </a:srgbClr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Helvetica"/>
              <a:ea typeface="+mn-ea"/>
              <a:cs typeface="Helvetica"/>
            </a:endParaRP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 w="11430">
                  <a:solidFill>
                    <a:prstClr val="black"/>
                  </a:solidFill>
                </a:ln>
                <a:gradFill>
                  <a:gsLst>
                    <a:gs pos="0">
                      <a:srgbClr val="F79646">
                        <a:tint val="90000"/>
                        <a:satMod val="120000"/>
                      </a:srgbClr>
                    </a:gs>
                    <a:gs pos="25000">
                      <a:srgbClr val="F79646">
                        <a:tint val="93000"/>
                        <a:satMod val="120000"/>
                      </a:srgbClr>
                    </a:gs>
                    <a:gs pos="50000">
                      <a:srgbClr val="F79646">
                        <a:shade val="89000"/>
                        <a:satMod val="110000"/>
                      </a:srgbClr>
                    </a:gs>
                    <a:gs pos="75000">
                      <a:srgbClr val="F79646">
                        <a:tint val="93000"/>
                        <a:satMod val="120000"/>
                      </a:srgbClr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elvetica"/>
                <a:ea typeface="+mn-ea"/>
                <a:cs typeface="Helvetica"/>
              </a:rPr>
              <a:t>(PowerGraph, OSDI’12)</a:t>
            </a:r>
          </a:p>
        </p:txBody>
      </p:sp>
      <p:grpSp>
        <p:nvGrpSpPr>
          <p:cNvPr id="238" name="Group 17"/>
          <p:cNvGrpSpPr/>
          <p:nvPr/>
        </p:nvGrpSpPr>
        <p:grpSpPr>
          <a:xfrm>
            <a:off x="838200" y="3124200"/>
            <a:ext cx="2379269" cy="1969474"/>
            <a:chOff x="553628" y="3651862"/>
            <a:chExt cx="1769669" cy="1464869"/>
          </a:xfrm>
        </p:grpSpPr>
        <p:cxnSp>
          <p:nvCxnSpPr>
            <p:cNvPr id="239" name="Straight Connector 238"/>
            <p:cNvCxnSpPr>
              <a:stCxn id="251" idx="5"/>
              <a:endCxn id="247" idx="1"/>
            </p:cNvCxnSpPr>
            <p:nvPr/>
          </p:nvCxnSpPr>
          <p:spPr>
            <a:xfrm>
              <a:off x="1037382" y="4029553"/>
              <a:ext cx="274911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stCxn id="247" idx="7"/>
              <a:endCxn id="255" idx="3"/>
            </p:cNvCxnSpPr>
            <p:nvPr/>
          </p:nvCxnSpPr>
          <p:spPr>
            <a:xfrm flipV="1">
              <a:off x="1581701" y="4029553"/>
              <a:ext cx="295302" cy="229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48" idx="4"/>
              <a:endCxn id="247" idx="0"/>
            </p:cNvCxnSpPr>
            <p:nvPr/>
          </p:nvCxnSpPr>
          <p:spPr>
            <a:xfrm flipH="1">
              <a:off x="1446997" y="3873507"/>
              <a:ext cx="1" cy="3294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47" idx="6"/>
              <a:endCxn id="254" idx="2"/>
            </p:cNvCxnSpPr>
            <p:nvPr/>
          </p:nvCxnSpPr>
          <p:spPr>
            <a:xfrm>
              <a:off x="1637497" y="4393413"/>
              <a:ext cx="46415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>
              <a:stCxn id="250" idx="6"/>
              <a:endCxn id="247" idx="2"/>
            </p:cNvCxnSpPr>
            <p:nvPr/>
          </p:nvCxnSpPr>
          <p:spPr>
            <a:xfrm flipV="1">
              <a:off x="775273" y="4393413"/>
              <a:ext cx="481224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47" idx="4"/>
              <a:endCxn id="249" idx="0"/>
            </p:cNvCxnSpPr>
            <p:nvPr/>
          </p:nvCxnSpPr>
          <p:spPr>
            <a:xfrm>
              <a:off x="1446997" y="4583913"/>
              <a:ext cx="1" cy="31117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47" idx="3"/>
              <a:endCxn id="252" idx="7"/>
            </p:cNvCxnSpPr>
            <p:nvPr/>
          </p:nvCxnSpPr>
          <p:spPr>
            <a:xfrm flipH="1">
              <a:off x="1037382" y="4528117"/>
              <a:ext cx="274911" cy="2309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47" idx="5"/>
              <a:endCxn id="253" idx="1"/>
            </p:cNvCxnSpPr>
            <p:nvPr/>
          </p:nvCxnSpPr>
          <p:spPr>
            <a:xfrm>
              <a:off x="1581701" y="4528117"/>
              <a:ext cx="295302" cy="2577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1256497" y="4202913"/>
              <a:ext cx="381000" cy="381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1336175" y="3651862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1336175" y="4895086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553628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848196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848196" y="4726654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844544" y="4753390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2101652" y="4282591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1844544" y="3840367"/>
              <a:ext cx="221645" cy="22164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1959" y="3048000"/>
            <a:ext cx="3209386" cy="2158255"/>
            <a:chOff x="5131959" y="2133600"/>
            <a:chExt cx="3209386" cy="2158255"/>
          </a:xfrm>
        </p:grpSpPr>
        <p:sp>
          <p:nvSpPr>
            <p:cNvPr id="15" name="Freeform 14"/>
            <p:cNvSpPr/>
            <p:nvPr/>
          </p:nvSpPr>
          <p:spPr>
            <a:xfrm>
              <a:off x="5131959" y="2171831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Freeform 216"/>
            <p:cNvSpPr/>
            <p:nvPr/>
          </p:nvSpPr>
          <p:spPr>
            <a:xfrm flipH="1">
              <a:off x="7010400" y="2133600"/>
              <a:ext cx="1330945" cy="2120024"/>
            </a:xfrm>
            <a:custGeom>
              <a:avLst/>
              <a:gdLst>
                <a:gd name="connsiteX0" fmla="*/ 1330930 w 1330945"/>
                <a:gd name="connsiteY0" fmla="*/ 1020102 h 2120024"/>
                <a:gd name="connsiteX1" fmla="*/ 921708 w 1330945"/>
                <a:gd name="connsiteY1" fmla="*/ 88769 h 2120024"/>
                <a:gd name="connsiteX2" fmla="*/ 498374 w 1330945"/>
                <a:gd name="connsiteY2" fmla="*/ 74658 h 2120024"/>
                <a:gd name="connsiteX3" fmla="*/ 427819 w 1330945"/>
                <a:gd name="connsiteY3" fmla="*/ 413325 h 2120024"/>
                <a:gd name="connsiteX4" fmla="*/ 710041 w 1330945"/>
                <a:gd name="connsiteY4" fmla="*/ 766102 h 2120024"/>
                <a:gd name="connsiteX5" fmla="*/ 357263 w 1330945"/>
                <a:gd name="connsiteY5" fmla="*/ 540325 h 2120024"/>
                <a:gd name="connsiteX6" fmla="*/ 32708 w 1330945"/>
                <a:gd name="connsiteY6" fmla="*/ 639102 h 2120024"/>
                <a:gd name="connsiteX7" fmla="*/ 75041 w 1330945"/>
                <a:gd name="connsiteY7" fmla="*/ 991880 h 2120024"/>
                <a:gd name="connsiteX8" fmla="*/ 597152 w 1330945"/>
                <a:gd name="connsiteY8" fmla="*/ 1062436 h 2120024"/>
                <a:gd name="connsiteX9" fmla="*/ 159708 w 1330945"/>
                <a:gd name="connsiteY9" fmla="*/ 1217658 h 2120024"/>
                <a:gd name="connsiteX10" fmla="*/ 46819 w 1330945"/>
                <a:gd name="connsiteY10" fmla="*/ 1570436 h 2120024"/>
                <a:gd name="connsiteX11" fmla="*/ 413708 w 1330945"/>
                <a:gd name="connsiteY11" fmla="*/ 1683325 h 2120024"/>
                <a:gd name="connsiteX12" fmla="*/ 738263 w 1330945"/>
                <a:gd name="connsiteY12" fmla="*/ 1288213 h 2120024"/>
                <a:gd name="connsiteX13" fmla="*/ 470152 w 1330945"/>
                <a:gd name="connsiteY13" fmla="*/ 1796213 h 2120024"/>
                <a:gd name="connsiteX14" fmla="*/ 583041 w 1330945"/>
                <a:gd name="connsiteY14" fmla="*/ 2036102 h 2120024"/>
                <a:gd name="connsiteX15" fmla="*/ 935819 w 1330945"/>
                <a:gd name="connsiteY15" fmla="*/ 2036102 h 2120024"/>
                <a:gd name="connsiteX16" fmla="*/ 1330930 w 1330945"/>
                <a:gd name="connsiteY16" fmla="*/ 1020102 h 212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945" h="2120024">
                  <a:moveTo>
                    <a:pt x="1330930" y="1020102"/>
                  </a:moveTo>
                  <a:cubicBezTo>
                    <a:pt x="1328578" y="695547"/>
                    <a:pt x="1060467" y="246343"/>
                    <a:pt x="921708" y="88769"/>
                  </a:cubicBezTo>
                  <a:cubicBezTo>
                    <a:pt x="782949" y="-68805"/>
                    <a:pt x="580689" y="20565"/>
                    <a:pt x="498374" y="74658"/>
                  </a:cubicBezTo>
                  <a:cubicBezTo>
                    <a:pt x="416059" y="128751"/>
                    <a:pt x="392541" y="298084"/>
                    <a:pt x="427819" y="413325"/>
                  </a:cubicBezTo>
                  <a:cubicBezTo>
                    <a:pt x="463097" y="528566"/>
                    <a:pt x="721800" y="744935"/>
                    <a:pt x="710041" y="766102"/>
                  </a:cubicBezTo>
                  <a:cubicBezTo>
                    <a:pt x="698282" y="787269"/>
                    <a:pt x="470152" y="561492"/>
                    <a:pt x="357263" y="540325"/>
                  </a:cubicBezTo>
                  <a:cubicBezTo>
                    <a:pt x="244374" y="519158"/>
                    <a:pt x="79745" y="563843"/>
                    <a:pt x="32708" y="639102"/>
                  </a:cubicBezTo>
                  <a:cubicBezTo>
                    <a:pt x="-14329" y="714361"/>
                    <a:pt x="-19033" y="921324"/>
                    <a:pt x="75041" y="991880"/>
                  </a:cubicBezTo>
                  <a:cubicBezTo>
                    <a:pt x="169115" y="1062436"/>
                    <a:pt x="583041" y="1024806"/>
                    <a:pt x="597152" y="1062436"/>
                  </a:cubicBezTo>
                  <a:cubicBezTo>
                    <a:pt x="611263" y="1100066"/>
                    <a:pt x="251430" y="1132991"/>
                    <a:pt x="159708" y="1217658"/>
                  </a:cubicBezTo>
                  <a:cubicBezTo>
                    <a:pt x="67986" y="1302325"/>
                    <a:pt x="4486" y="1492825"/>
                    <a:pt x="46819" y="1570436"/>
                  </a:cubicBezTo>
                  <a:cubicBezTo>
                    <a:pt x="89152" y="1648047"/>
                    <a:pt x="298467" y="1730362"/>
                    <a:pt x="413708" y="1683325"/>
                  </a:cubicBezTo>
                  <a:cubicBezTo>
                    <a:pt x="528949" y="1636288"/>
                    <a:pt x="728856" y="1269398"/>
                    <a:pt x="738263" y="1288213"/>
                  </a:cubicBezTo>
                  <a:cubicBezTo>
                    <a:pt x="747670" y="1307028"/>
                    <a:pt x="496022" y="1671565"/>
                    <a:pt x="470152" y="1796213"/>
                  </a:cubicBezTo>
                  <a:cubicBezTo>
                    <a:pt x="444282" y="1920861"/>
                    <a:pt x="505430" y="1996121"/>
                    <a:pt x="583041" y="2036102"/>
                  </a:cubicBezTo>
                  <a:cubicBezTo>
                    <a:pt x="660652" y="2076083"/>
                    <a:pt x="811171" y="2203084"/>
                    <a:pt x="935819" y="2036102"/>
                  </a:cubicBezTo>
                  <a:cubicBezTo>
                    <a:pt x="1060467" y="1869121"/>
                    <a:pt x="1333282" y="1344657"/>
                    <a:pt x="1330930" y="1020102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71841" y="1828800"/>
            <a:ext cx="28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Program This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86400" y="182880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Run on This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57600" y="3276113"/>
            <a:ext cx="4587124" cy="1729778"/>
            <a:chOff x="3657600" y="3047513"/>
            <a:chExt cx="4587124" cy="1729778"/>
          </a:xfrm>
        </p:grpSpPr>
        <p:sp>
          <p:nvSpPr>
            <p:cNvPr id="199" name="Right Arrow 198"/>
            <p:cNvSpPr/>
            <p:nvPr/>
          </p:nvSpPr>
          <p:spPr>
            <a:xfrm>
              <a:off x="3657600" y="3558997"/>
              <a:ext cx="1295400" cy="6858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218153" y="3047513"/>
              <a:ext cx="3026571" cy="1729778"/>
              <a:chOff x="5218153" y="3047513"/>
              <a:chExt cx="3026571" cy="1729778"/>
            </a:xfrm>
          </p:grpSpPr>
          <p:cxnSp>
            <p:nvCxnSpPr>
              <p:cNvPr id="219" name="Straight Connector 218"/>
              <p:cNvCxnSpPr/>
              <p:nvPr/>
            </p:nvCxnSpPr>
            <p:spPr>
              <a:xfrm flipH="1">
                <a:off x="6096000" y="3886200"/>
                <a:ext cx="121920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 rot="17326417">
                <a:off x="4939742" y="3325924"/>
                <a:ext cx="1673645" cy="1116823"/>
                <a:chOff x="6059410" y="2590800"/>
                <a:chExt cx="1396751" cy="932051"/>
              </a:xfrm>
            </p:grpSpPr>
            <p:cxnSp>
              <p:nvCxnSpPr>
                <p:cNvPr id="110" name="Straight Connector 109"/>
                <p:cNvCxnSpPr>
                  <a:stCxn id="123" idx="5"/>
                  <a:endCxn id="118" idx="1"/>
                </p:cNvCxnSpPr>
                <p:nvPr/>
              </p:nvCxnSpPr>
              <p:spPr>
                <a:xfrm>
                  <a:off x="6427354" y="2968491"/>
                  <a:ext cx="274911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18" idx="7"/>
                  <a:endCxn id="174" idx="3"/>
                </p:cNvCxnSpPr>
                <p:nvPr/>
              </p:nvCxnSpPr>
              <p:spPr>
                <a:xfrm flipV="1">
                  <a:off x="6971673" y="2968491"/>
                  <a:ext cx="295302" cy="2291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9" idx="4"/>
                  <a:endCxn id="118" idx="0"/>
                </p:cNvCxnSpPr>
                <p:nvPr/>
              </p:nvCxnSpPr>
              <p:spPr>
                <a:xfrm flipH="1">
                  <a:off x="6836969" y="2812445"/>
                  <a:ext cx="1" cy="32940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1" idx="6"/>
                  <a:endCxn id="118" idx="2"/>
                </p:cNvCxnSpPr>
                <p:nvPr/>
              </p:nvCxnSpPr>
              <p:spPr>
                <a:xfrm rot="4273583" flipV="1">
                  <a:off x="6413680" y="3165610"/>
                  <a:ext cx="100163" cy="351901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6726147" y="2590800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6059410" y="3239947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6238168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7234516" y="277930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 rot="6741626">
                <a:off x="6802960" y="3335528"/>
                <a:ext cx="1684199" cy="1199328"/>
                <a:chOff x="6078973" y="2521945"/>
                <a:chExt cx="1405559" cy="1000906"/>
              </a:xfrm>
            </p:grpSpPr>
            <p:cxnSp>
              <p:nvCxnSpPr>
                <p:cNvPr id="176" name="Straight Connector 175"/>
                <p:cNvCxnSpPr>
                  <a:stCxn id="183" idx="5"/>
                  <a:endCxn id="180" idx="1"/>
                </p:cNvCxnSpPr>
                <p:nvPr/>
              </p:nvCxnSpPr>
              <p:spPr>
                <a:xfrm rot="14858374" flipH="1">
                  <a:off x="6401094" y="2995880"/>
                  <a:ext cx="372728" cy="94957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80" idx="7"/>
                  <a:endCxn id="184" idx="3"/>
                </p:cNvCxnSpPr>
                <p:nvPr/>
              </p:nvCxnSpPr>
              <p:spPr>
                <a:xfrm rot="14858374">
                  <a:off x="7071201" y="2863071"/>
                  <a:ext cx="124618" cy="401254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81" idx="4"/>
                  <a:endCxn id="180" idx="0"/>
                </p:cNvCxnSpPr>
                <p:nvPr/>
              </p:nvCxnSpPr>
              <p:spPr>
                <a:xfrm rot="14858374" flipH="1" flipV="1">
                  <a:off x="6697830" y="2836804"/>
                  <a:ext cx="343502" cy="211832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82" idx="6"/>
                  <a:endCxn id="180" idx="2"/>
                </p:cNvCxnSpPr>
                <p:nvPr/>
              </p:nvCxnSpPr>
              <p:spPr>
                <a:xfrm rot="14858374" flipH="1">
                  <a:off x="6396221" y="3164700"/>
                  <a:ext cx="154644" cy="310356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Oval 179"/>
                <p:cNvSpPr/>
                <p:nvPr/>
              </p:nvSpPr>
              <p:spPr>
                <a:xfrm>
                  <a:off x="6646469" y="3141851"/>
                  <a:ext cx="381000" cy="381000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6791371" y="2521945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6078973" y="3196582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6283465" y="2699884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7262887" y="2740563"/>
                  <a:ext cx="221645" cy="22164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12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9"/>
    </mc:Choice>
    <mc:Fallback xmlns="">
      <p:transition xmlns:p14="http://schemas.microsoft.com/office/powerpoint/2010/main" spd="slow" advTm="1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7" grpId="0" build="p"/>
      <p:bldP spid="19" grpId="0"/>
      <p:bldP spid="2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57150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362200" y="14418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150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62200" y="4185083"/>
            <a:ext cx="2895600" cy="236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Machine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28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GAS Decomposition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77000" y="6274233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 rot="13374097">
            <a:off x="3004835" y="230385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 rot="10800000">
            <a:off x="2743201" y="2573743"/>
            <a:ext cx="1390265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ounded Rectangle 44"/>
          <p:cNvSpPr/>
          <p:nvPr/>
        </p:nvSpPr>
        <p:spPr>
          <a:xfrm rot="8221805">
            <a:off x="3136056" y="4854218"/>
            <a:ext cx="1231714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 rot="5400000">
            <a:off x="3453331" y="4970562"/>
            <a:ext cx="1179636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ounded Rectangle 46"/>
          <p:cNvSpPr/>
          <p:nvPr/>
        </p:nvSpPr>
        <p:spPr>
          <a:xfrm rot="16200000">
            <a:off x="6297911" y="2463562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 rot="19272643">
            <a:off x="6628222" y="2567248"/>
            <a:ext cx="124853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573130" y="4572208"/>
            <a:ext cx="1427870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 rot="2506115">
            <a:off x="6475753" y="4870877"/>
            <a:ext cx="1301607" cy="41330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514600" y="3190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78145" y="3194483"/>
            <a:ext cx="429775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14600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70874" y="4333018"/>
            <a:ext cx="42992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l-GR" dirty="0">
                <a:solidFill>
                  <a:prstClr val="white"/>
                </a:solidFill>
                <a:latin typeface="Calibri"/>
              </a:rPr>
              <a:t>Σ</a:t>
            </a:r>
            <a:r>
              <a:rPr lang="en-US" baseline="-25000" dirty="0">
                <a:solidFill>
                  <a:prstClr val="white"/>
                </a:solidFill>
                <a:latin typeface="Calibri"/>
              </a:rPr>
              <a:t>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95600" y="3270683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+            +            +  </a:t>
            </a:r>
          </a:p>
        </p:txBody>
      </p:sp>
      <p:sp>
        <p:nvSpPr>
          <p:cNvPr id="60" name="Oval 59"/>
          <p:cNvSpPr/>
          <p:nvPr/>
        </p:nvSpPr>
        <p:spPr>
          <a:xfrm>
            <a:off x="3657600" y="2530085"/>
            <a:ext cx="533400" cy="533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343400" y="3288185"/>
            <a:ext cx="1253842" cy="837162"/>
            <a:chOff x="3352800" y="2590800"/>
            <a:chExt cx="1253842" cy="837162"/>
          </a:xfrm>
        </p:grpSpPr>
        <p:cxnSp>
          <p:nvCxnSpPr>
            <p:cNvPr id="5" name="Straight Connector 4"/>
            <p:cNvCxnSpPr>
              <a:stCxn id="12" idx="5"/>
              <a:endCxn id="9" idx="1"/>
            </p:cNvCxnSpPr>
            <p:nvPr/>
          </p:nvCxnSpPr>
          <p:spPr>
            <a:xfrm>
              <a:off x="3961997" y="2829044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6"/>
              <a:endCxn id="9" idx="2"/>
            </p:cNvCxnSpPr>
            <p:nvPr/>
          </p:nvCxnSpPr>
          <p:spPr>
            <a:xfrm>
              <a:off x="3631920" y="328840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327522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352800" y="31488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723753" y="259080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334000" y="3051836"/>
            <a:ext cx="930064" cy="1074549"/>
            <a:chOff x="5489414" y="1971179"/>
            <a:chExt cx="930064" cy="1074549"/>
          </a:xfrm>
        </p:grpSpPr>
        <p:cxnSp>
          <p:nvCxnSpPr>
            <p:cNvPr id="15" name="Straight Connector 14"/>
            <p:cNvCxnSpPr>
              <a:stCxn id="19" idx="7"/>
              <a:endCxn id="23" idx="3"/>
            </p:cNvCxnSpPr>
            <p:nvPr/>
          </p:nvCxnSpPr>
          <p:spPr>
            <a:xfrm flipV="1">
              <a:off x="5727659" y="2446810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" idx="4"/>
              <a:endCxn id="19" idx="0"/>
            </p:cNvCxnSpPr>
            <p:nvPr/>
          </p:nvCxnSpPr>
          <p:spPr>
            <a:xfrm flipH="1">
              <a:off x="5628975" y="2250299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491092" y="1971179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140358" y="220856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724400" y="3821585"/>
            <a:ext cx="884567" cy="1049298"/>
            <a:chOff x="3876153" y="3301242"/>
            <a:chExt cx="884567" cy="1049298"/>
          </a:xfrm>
        </p:grpSpPr>
        <p:cxnSp>
          <p:nvCxnSpPr>
            <p:cNvPr id="24" name="Straight Connector 23"/>
            <p:cNvCxnSpPr>
              <a:stCxn id="26" idx="4"/>
              <a:endCxn id="27" idx="0"/>
            </p:cNvCxnSpPr>
            <p:nvPr/>
          </p:nvCxnSpPr>
          <p:spPr>
            <a:xfrm>
              <a:off x="4619483" y="3580362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6" idx="3"/>
              <a:endCxn id="28" idx="7"/>
            </p:cNvCxnSpPr>
            <p:nvPr/>
          </p:nvCxnSpPr>
          <p:spPr>
            <a:xfrm flipH="1">
              <a:off x="4114397" y="3539486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479922" y="330124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4481600" y="407142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76153" y="385931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4000" y="3821585"/>
            <a:ext cx="1253843" cy="870858"/>
            <a:chOff x="5489414" y="2766608"/>
            <a:chExt cx="1253843" cy="870858"/>
          </a:xfrm>
        </p:grpSpPr>
        <p:cxnSp>
          <p:nvCxnSpPr>
            <p:cNvPr id="33" name="Straight Connector 32"/>
            <p:cNvCxnSpPr>
              <a:stCxn id="35" idx="6"/>
              <a:endCxn id="37" idx="2"/>
            </p:cNvCxnSpPr>
            <p:nvPr/>
          </p:nvCxnSpPr>
          <p:spPr>
            <a:xfrm>
              <a:off x="5768535" y="2906169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5" idx="5"/>
              <a:endCxn id="36" idx="1"/>
            </p:cNvCxnSpPr>
            <p:nvPr/>
          </p:nvCxnSpPr>
          <p:spPr>
            <a:xfrm>
              <a:off x="5727659" y="3004852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489414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Calibri"/>
                </a:rPr>
                <a:t>Y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6140358" y="3358346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464137" y="2766608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9" name="Oval 58"/>
          <p:cNvSpPr/>
          <p:nvPr/>
        </p:nvSpPr>
        <p:spPr>
          <a:xfrm>
            <a:off x="3769442" y="2642809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81400" y="3118283"/>
            <a:ext cx="533400" cy="5693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91440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l-GR" sz="3600" dirty="0">
                <a:solidFill>
                  <a:prstClr val="white"/>
                </a:solidFill>
                <a:latin typeface="Calibri"/>
              </a:rPr>
              <a:t>Σ</a:t>
            </a:r>
            <a:endParaRPr lang="en-US" sz="3600" baseline="-25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810000" y="26610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64" name="Oval 63"/>
          <p:cNvSpPr/>
          <p:nvPr/>
        </p:nvSpPr>
        <p:spPr>
          <a:xfrm>
            <a:off x="3886200" y="273728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65" name="Oval 64"/>
          <p:cNvSpPr/>
          <p:nvPr/>
        </p:nvSpPr>
        <p:spPr>
          <a:xfrm>
            <a:off x="3750136" y="271686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  <a:latin typeface="Calibri"/>
              </a:rPr>
              <a:t>Y’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764" y="2461773"/>
            <a:ext cx="177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G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ather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6327" y="3415642"/>
            <a:ext cx="149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pply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8600" y="4406242"/>
            <a:ext cx="17881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</a:t>
            </a:r>
            <a:r>
              <a:rPr lang="en-US" sz="4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catter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36685" y="2127683"/>
            <a:ext cx="1162238" cy="398400"/>
            <a:chOff x="-1297315" y="1447800"/>
            <a:chExt cx="1162238" cy="398400"/>
          </a:xfrm>
        </p:grpSpPr>
        <p:sp>
          <p:nvSpPr>
            <p:cNvPr id="7" name="TextBox 6"/>
            <p:cNvSpPr txBox="1"/>
            <p:nvPr/>
          </p:nvSpPr>
          <p:spPr>
            <a:xfrm>
              <a:off x="-990600" y="1447800"/>
              <a:ext cx="85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Master</a:t>
              </a:r>
            </a:p>
          </p:txBody>
        </p:sp>
        <p:cxnSp>
          <p:nvCxnSpPr>
            <p:cNvPr id="10" name="Straight Arrow Connector 9"/>
            <p:cNvCxnSpPr>
              <a:stCxn id="7" idx="1"/>
              <a:endCxn id="60" idx="7"/>
            </p:cNvCxnSpPr>
            <p:nvPr/>
          </p:nvCxnSpPr>
          <p:spPr>
            <a:xfrm flipH="1">
              <a:off x="-1297315" y="1632466"/>
              <a:ext cx="306715" cy="2137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046466" y="3282351"/>
            <a:ext cx="1030734" cy="369332"/>
            <a:chOff x="-1221115" y="1447800"/>
            <a:chExt cx="1030734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66" name="Straight Arrow Connector 65"/>
            <p:cNvCxnSpPr>
              <a:stCxn id="63" idx="1"/>
            </p:cNvCxnSpPr>
            <p:nvPr/>
          </p:nvCxnSpPr>
          <p:spPr>
            <a:xfrm flipH="1" flipV="1">
              <a:off x="-1221115" y="1447800"/>
              <a:ext cx="230515" cy="18466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097915" y="5023283"/>
            <a:ext cx="800219" cy="685800"/>
            <a:chOff x="-990600" y="1131332"/>
            <a:chExt cx="800219" cy="685800"/>
          </a:xfrm>
        </p:grpSpPr>
        <p:sp>
          <p:nvSpPr>
            <p:cNvPr id="68" name="TextBox 67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69" name="Straight Arrow Connector 68"/>
            <p:cNvCxnSpPr>
              <a:stCxn id="68" idx="0"/>
            </p:cNvCxnSpPr>
            <p:nvPr/>
          </p:nvCxnSpPr>
          <p:spPr>
            <a:xfrm flipV="1">
              <a:off x="-590490" y="1131332"/>
              <a:ext cx="131375" cy="3164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4343400" y="4870883"/>
            <a:ext cx="876419" cy="609600"/>
            <a:chOff x="-1066800" y="1207532"/>
            <a:chExt cx="876419" cy="609600"/>
          </a:xfrm>
        </p:grpSpPr>
        <p:sp>
          <p:nvSpPr>
            <p:cNvPr id="71" name="TextBox 70"/>
            <p:cNvSpPr txBox="1"/>
            <p:nvPr/>
          </p:nvSpPr>
          <p:spPr>
            <a:xfrm>
              <a:off x="-990600" y="1447800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/>
                  <a:ea typeface="+mn-ea"/>
                  <a:cs typeface="+mn-cs"/>
                </a:rPr>
                <a:t>Mirror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 flipV="1">
              <a:off x="-1066800" y="1207532"/>
              <a:ext cx="323910" cy="2402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74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195E-6 -1.52903E-6 L -0.16852 -0.17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-87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93E-6 7.16632E-6 L 0.15828 -0.13323 " pathEditMode="relative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45E-6 -3.82836E-6 L -0.15654 0.120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7" y="6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74E-6 1.38793E-7 L 0.14804 0.122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3" y="6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5547E-6 2.26E-6 L -0.30597 -0.0002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07" y="-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765E-6 7.35832E-6 L 0.15828 -0.16654 " pathEditMode="relative" ptsTypes="AA">
                                      <p:cBhvr>
                                        <p:cTn id="10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2E-6 7.35832E-6 L -0.14162 -0.16654 " pathEditMode="relative" ptsTypes="AA">
                                      <p:cBhvr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86 -0.07873 " pathEditMode="relative" ptsTypes="AA">
                                      <p:cBhvr>
                                        <p:cTn id="1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0393 L 0.30439 0.279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10" y="14147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32436 0.0372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8" y="185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191E-6 2.43112E-6 L 0.01597 0.28178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14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/>
      <p:bldP spid="55" grpId="1"/>
      <p:bldP spid="60" grpId="0" animBg="1"/>
      <p:bldP spid="60" grpId="1" animBg="1"/>
      <p:bldP spid="59" grpId="0" animBg="1"/>
      <p:bldP spid="56" grpId="0" animBg="1"/>
      <p:bldP spid="56" grpId="1" animBg="1"/>
      <p:bldP spid="56" grpId="2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3" grpId="0"/>
      <p:bldP spid="3" grpId="1"/>
      <p:bldP spid="57" grpId="0"/>
      <p:bldP spid="57" grpId="1"/>
      <p:bldP spid="5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662" y="76200"/>
            <a:ext cx="6576137" cy="1143000"/>
          </a:xfrm>
        </p:spPr>
        <p:txBody>
          <a:bodyPr/>
          <a:lstStyle/>
          <a:p>
            <a:r>
              <a:rPr lang="en-US" dirty="0"/>
              <a:t>2D Partitioning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53915" y="1559780"/>
            <a:ext cx="4992055" cy="4992055"/>
            <a:chOff x="1397080" y="2823309"/>
            <a:chExt cx="3403520" cy="3751498"/>
          </a:xfrm>
        </p:grpSpPr>
        <p:sp>
          <p:nvSpPr>
            <p:cNvPr id="10" name="Rectangle 9"/>
            <p:cNvSpPr/>
            <p:nvPr/>
          </p:nvSpPr>
          <p:spPr>
            <a:xfrm>
              <a:off x="1397080" y="2823309"/>
              <a:ext cx="3403520" cy="3751498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Adj.</a:t>
              </a:r>
            </a:p>
            <a:p>
              <a:pPr algn="ctr"/>
              <a:r>
                <a:rPr lang="en-US" sz="4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Matrix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242" y="32004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4191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58263" y="3810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5486400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67000" y="36576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64254" y="5809629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14800" y="33528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55779" y="6096000"/>
              <a:ext cx="281958" cy="76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75874" y="302549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18016" y="3906708"/>
              <a:ext cx="55611" cy="7414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40221" y="553350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00423" y="4153537"/>
              <a:ext cx="45719" cy="609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00400" y="56924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37442" y="6324600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68821" y="3869537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2800" y="5844816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V="1">
              <a:off x="2948958" y="3122886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46212" y="58942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641342" y="6153771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828800" y="4763137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98612" y="6046665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58" y="3754308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25538" y="3031913"/>
              <a:ext cx="129558" cy="152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810000" y="371771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58303" y="4153537"/>
              <a:ext cx="875497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51892" y="5440681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40199" y="6248400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09545" y="3009053"/>
              <a:ext cx="624055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 flipV="1">
              <a:off x="4232937" y="4755783"/>
              <a:ext cx="304800" cy="307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33800" y="31843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81400" y="3489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8862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81200" y="3412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2600" y="41749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733800" y="5546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81400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50345" y="51054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188745" y="51655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9745" y="63847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86200" y="3352800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93345" y="3870113"/>
              <a:ext cx="7845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39110" y="4822497"/>
              <a:ext cx="74145" cy="922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/>
          <p:cNvSpPr txBox="1"/>
          <p:nvPr/>
        </p:nvSpPr>
        <p:spPr>
          <a:xfrm rot="16200000">
            <a:off x="565269" y="3761958"/>
            <a:ext cx="9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Vertices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6345" y="1556459"/>
            <a:ext cx="4992055" cy="4996741"/>
            <a:chOff x="1104927" y="1516337"/>
            <a:chExt cx="4992055" cy="4996741"/>
          </a:xfrm>
        </p:grpSpPr>
        <p:sp>
          <p:nvSpPr>
            <p:cNvPr id="55" name="Rectangle 54"/>
            <p:cNvSpPr/>
            <p:nvPr/>
          </p:nvSpPr>
          <p:spPr>
            <a:xfrm>
              <a:off x="1104927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356089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603385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50184" y="1516337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104927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356089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03385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50184" y="2763808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04927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356089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03385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850184" y="4011279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12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04927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356089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603385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850184" y="5258751"/>
              <a:ext cx="1246798" cy="125432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7000"/>
                  </a:schemeClr>
                </a:gs>
                <a:gs pos="35000">
                  <a:schemeClr val="accent1">
                    <a:tint val="37000"/>
                    <a:satMod val="300000"/>
                    <a:alpha val="77000"/>
                  </a:schemeClr>
                </a:gs>
                <a:gs pos="100000">
                  <a:schemeClr val="accent1">
                    <a:tint val="15000"/>
                    <a:satMod val="350000"/>
                    <a:alpha val="77000"/>
                  </a:schemeClr>
                </a:gs>
              </a:gsLst>
              <a:lin ang="16200000" scaled="1"/>
              <a:tileRect/>
            </a:gradFill>
            <a:ln w="38100" cmpd="sng">
              <a:solidFill>
                <a:schemeClr val="tx2">
                  <a:lumMod val="75000"/>
                </a:schemeClr>
              </a:solidFill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260593" y="1190180"/>
            <a:ext cx="919079" cy="373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89764" y="2321557"/>
            <a:ext cx="21970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16 Machines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65718" y="2771355"/>
            <a:ext cx="940833" cy="685800"/>
            <a:chOff x="265718" y="2771355"/>
            <a:chExt cx="940833" cy="685800"/>
          </a:xfrm>
        </p:grpSpPr>
        <p:sp>
          <p:nvSpPr>
            <p:cNvPr id="81" name="Oval 80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/>
                <a:t>v</a:t>
              </a:r>
              <a:r>
                <a:rPr lang="en-US" sz="3600" baseline="-25000" dirty="0"/>
                <a:t>i</a:t>
              </a:r>
            </a:p>
          </p:txBody>
        </p:sp>
        <p:cxnSp>
          <p:nvCxnSpPr>
            <p:cNvPr id="83" name="Straight Arrow Connector 82"/>
            <p:cNvCxnSpPr>
              <a:stCxn id="81" idx="6"/>
            </p:cNvCxnSpPr>
            <p:nvPr/>
          </p:nvCxnSpPr>
          <p:spPr>
            <a:xfrm>
              <a:off x="951518" y="3114255"/>
              <a:ext cx="255033" cy="4051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175716" y="609600"/>
            <a:ext cx="750806" cy="946859"/>
            <a:chOff x="265718" y="2771355"/>
            <a:chExt cx="750806" cy="946859"/>
          </a:xfrm>
        </p:grpSpPr>
        <p:sp>
          <p:nvSpPr>
            <p:cNvPr id="86" name="Oval 85"/>
            <p:cNvSpPr/>
            <p:nvPr/>
          </p:nvSpPr>
          <p:spPr>
            <a:xfrm>
              <a:off x="265718" y="2771355"/>
              <a:ext cx="685800" cy="6858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tIns="0" bIns="137160" rtlCol="0" anchor="ctr"/>
            <a:lstStyle/>
            <a:p>
              <a:pPr algn="ctr"/>
              <a:r>
                <a:rPr lang="en-US" sz="3600" dirty="0"/>
                <a:t>v</a:t>
              </a:r>
              <a:r>
                <a:rPr lang="en-US" sz="3600" baseline="-25000" dirty="0"/>
                <a:t>i</a:t>
              </a:r>
            </a:p>
          </p:txBody>
        </p:sp>
        <p:cxnSp>
          <p:nvCxnSpPr>
            <p:cNvPr id="87" name="Straight Arrow Connector 86"/>
            <p:cNvCxnSpPr>
              <a:stCxn id="86" idx="5"/>
            </p:cNvCxnSpPr>
            <p:nvPr/>
          </p:nvCxnSpPr>
          <p:spPr>
            <a:xfrm>
              <a:off x="851085" y="3356722"/>
              <a:ext cx="165439" cy="36149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253914" y="1555094"/>
            <a:ext cx="4992055" cy="4996741"/>
            <a:chOff x="1408745" y="1708859"/>
            <a:chExt cx="4992055" cy="4996741"/>
          </a:xfrm>
        </p:grpSpPr>
        <p:sp>
          <p:nvSpPr>
            <p:cNvPr id="92" name="Rectangle 91"/>
            <p:cNvSpPr/>
            <p:nvPr/>
          </p:nvSpPr>
          <p:spPr>
            <a:xfrm>
              <a:off x="2659907" y="1708859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408745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659907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907203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154002" y="2956330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659907" y="4203801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59907" y="5451273"/>
              <a:ext cx="1246798" cy="1254327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14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2861516" y="1556458"/>
            <a:ext cx="121222" cy="4996741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56344" y="3078574"/>
            <a:ext cx="4989625" cy="152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6499087" y="3230974"/>
            <a:ext cx="25687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Light"/>
                <a:cs typeface="Gill Sans Light"/>
              </a:rPr>
              <a:t>v</a:t>
            </a:r>
            <a:r>
              <a:rPr lang="en-US" sz="2800" i="1" baseline="-25000" dirty="0">
                <a:latin typeface="Gill Sans Light"/>
                <a:cs typeface="Gill Sans Light"/>
              </a:rPr>
              <a:t>i</a:t>
            </a:r>
            <a:r>
              <a:rPr lang="en-US" sz="2800" dirty="0">
                <a:latin typeface="Gill Sans Light"/>
                <a:cs typeface="Gill Sans Light"/>
              </a:rPr>
              <a:t> only has neighbors on</a:t>
            </a:r>
          </a:p>
          <a:p>
            <a:r>
              <a:rPr lang="en-US" sz="2800" dirty="0">
                <a:latin typeface="Gill Sans Light"/>
                <a:cs typeface="Gill Sans Light"/>
              </a:rPr>
              <a:t>7 machines </a:t>
            </a:r>
          </a:p>
          <a:p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10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90" grpId="0" animBg="1"/>
      <p:bldP spid="91" grpId="0" animBg="1"/>
      <p:bldP spid="1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52180" y="134697"/>
            <a:ext cx="9037691" cy="1066800"/>
          </a:xfrm>
        </p:spPr>
        <p:txBody>
          <a:bodyPr>
            <a:noAutofit/>
          </a:bodyPr>
          <a:lstStyle/>
          <a:p>
            <a:r>
              <a:rPr lang="en-US" sz="4000" dirty="0"/>
              <a:t>Minimizing Communication in PowerGraph</a:t>
            </a:r>
            <a:endParaRPr lang="en-US" sz="4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20739" y="1979400"/>
            <a:ext cx="1519426" cy="1075200"/>
            <a:chOff x="3720739" y="2286583"/>
            <a:chExt cx="1519426" cy="1075200"/>
          </a:xfrm>
        </p:grpSpPr>
        <p:cxnSp>
          <p:nvCxnSpPr>
            <p:cNvPr id="53" name="Straight Connector 52"/>
            <p:cNvCxnSpPr>
              <a:stCxn id="66" idx="5"/>
              <a:endCxn id="62" idx="1"/>
            </p:cNvCxnSpPr>
            <p:nvPr/>
          </p:nvCxnSpPr>
          <p:spPr>
            <a:xfrm>
              <a:off x="3958983" y="2762865"/>
              <a:ext cx="406401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324508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720739" y="252462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2" name="Straight Connector 81"/>
            <p:cNvCxnSpPr>
              <a:endCxn id="97" idx="3"/>
            </p:cNvCxnSpPr>
            <p:nvPr/>
          </p:nvCxnSpPr>
          <p:spPr>
            <a:xfrm flipV="1">
              <a:off x="4548346" y="2762214"/>
              <a:ext cx="453575" cy="3606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4"/>
            </p:cNvCxnSpPr>
            <p:nvPr/>
          </p:nvCxnSpPr>
          <p:spPr>
            <a:xfrm flipH="1">
              <a:off x="4449662" y="2565703"/>
              <a:ext cx="1677" cy="5163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4311779" y="228658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961045" y="252397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3400" y="2766497"/>
            <a:ext cx="1220544" cy="879190"/>
            <a:chOff x="4343400" y="3073680"/>
            <a:chExt cx="1220544" cy="879190"/>
          </a:xfrm>
        </p:grpSpPr>
        <p:cxnSp>
          <p:nvCxnSpPr>
            <p:cNvPr id="84" name="Straight Connector 83"/>
            <p:cNvCxnSpPr>
              <a:endCxn id="96" idx="2"/>
            </p:cNvCxnSpPr>
            <p:nvPr/>
          </p:nvCxnSpPr>
          <p:spPr>
            <a:xfrm>
              <a:off x="4589222" y="3221573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endCxn id="95" idx="1"/>
            </p:cNvCxnSpPr>
            <p:nvPr/>
          </p:nvCxnSpPr>
          <p:spPr>
            <a:xfrm>
              <a:off x="4548346" y="3320256"/>
              <a:ext cx="453575" cy="39437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961045" y="367375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284824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4343400" y="3073680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49786" y="2774829"/>
            <a:ext cx="1272734" cy="1049949"/>
            <a:chOff x="3349786" y="3082012"/>
            <a:chExt cx="1272734" cy="1049949"/>
          </a:xfrm>
        </p:grpSpPr>
        <p:cxnSp>
          <p:nvCxnSpPr>
            <p:cNvPr id="42" name="Straight Connector 41"/>
            <p:cNvCxnSpPr>
              <a:stCxn id="51" idx="6"/>
            </p:cNvCxnSpPr>
            <p:nvPr/>
          </p:nvCxnSpPr>
          <p:spPr>
            <a:xfrm>
              <a:off x="3628906" y="3222224"/>
              <a:ext cx="69560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45" idx="0"/>
            </p:cNvCxnSpPr>
            <p:nvPr/>
          </p:nvCxnSpPr>
          <p:spPr>
            <a:xfrm>
              <a:off x="4464069" y="3361783"/>
              <a:ext cx="1677" cy="49105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52" idx="7"/>
            </p:cNvCxnSpPr>
            <p:nvPr/>
          </p:nvCxnSpPr>
          <p:spPr>
            <a:xfrm flipH="1">
              <a:off x="3958983" y="3320907"/>
              <a:ext cx="406401" cy="360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4326186" y="3852841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3349786" y="3082663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720739" y="364073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343400" y="3082012"/>
              <a:ext cx="279120" cy="27912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Y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752600" y="2590800"/>
            <a:ext cx="5486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u="sng" dirty="0">
                <a:solidFill>
                  <a:srgbClr val="000000"/>
                </a:solidFill>
                <a:latin typeface="Gill Sans Light"/>
                <a:cs typeface="Gill Sans Light"/>
              </a:rPr>
              <a:t>Vertex Cut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Communication is linear in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number of machines </a:t>
            </a:r>
            <a:b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each vertex spans.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00" y="4921250"/>
            <a:ext cx="7315200" cy="1479550"/>
            <a:chOff x="990600" y="4876800"/>
            <a:chExt cx="7315200" cy="1479550"/>
          </a:xfrm>
        </p:grpSpPr>
        <p:sp>
          <p:nvSpPr>
            <p:cNvPr id="7" name="Rectangle 6"/>
            <p:cNvSpPr/>
            <p:nvPr/>
          </p:nvSpPr>
          <p:spPr>
            <a:xfrm>
              <a:off x="990600" y="4876800"/>
              <a:ext cx="731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Gill Sans Light"/>
                  <a:cs typeface="Gill Sans Light"/>
                </a:rPr>
                <a:t>Total communication upper bound: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5518150"/>
              <a:ext cx="5410200" cy="8382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6841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24"/>
    </mc:Choice>
    <mc:Fallback xmlns="">
      <p:transition xmlns:p14="http://schemas.microsoft.com/office/powerpoint/2010/main" spd="slow" advTm="44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1465E-6 -2.22762E-6 L -0.31083 0.0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0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675E-6 4.38122E-6 L 0.32489 0.032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44" y="15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942E-7 2.04535E-6 L -0.0066 -0.089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" y="-4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Shrinking Working Sets</a:t>
            </a:r>
          </a:p>
        </p:txBody>
      </p:sp>
      <p:grpSp>
        <p:nvGrpSpPr>
          <p:cNvPr id="4" name="Group 17"/>
          <p:cNvGrpSpPr/>
          <p:nvPr/>
        </p:nvGrpSpPr>
        <p:grpSpPr>
          <a:xfrm>
            <a:off x="228600" y="2044174"/>
            <a:ext cx="8549169" cy="4800600"/>
            <a:chOff x="457200" y="4343400"/>
            <a:chExt cx="8549169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37033237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5724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51% of vertices </a:t>
              </a:r>
              <a:r>
                <a:rPr lang="en-US" sz="3600" dirty="0">
                  <a:solidFill>
                    <a:srgbClr val="C0504D"/>
                  </a:solidFill>
                  <a:latin typeface="Gill Sans Light"/>
                  <a:cs typeface="Gill Sans Light"/>
                </a:rPr>
                <a:t>run only 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cs typeface="Gill Sans Light"/>
                </a:rPr>
                <a:t>once!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193610" y="1752600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PageRank on Web Graph</a:t>
            </a:r>
          </a:p>
        </p:txBody>
      </p:sp>
    </p:spTree>
    <p:extLst>
      <p:ext uri="{BB962C8B-B14F-4D97-AF65-F5344CB8AC3E}">
        <p14:creationId xmlns:p14="http://schemas.microsoft.com/office/powerpoint/2010/main" val="152927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Autofit/>
          </a:bodyPr>
          <a:lstStyle/>
          <a:p>
            <a:r>
              <a:rPr lang="en-US" sz="4800" dirty="0">
                <a:latin typeface="Gill Sans Light"/>
                <a:cs typeface="Gill Sans Light"/>
              </a:rPr>
              <a:t>The </a:t>
            </a:r>
            <a:r>
              <a:rPr lang="en-US" sz="4800" dirty="0" err="1">
                <a:latin typeface="Gill Sans Light"/>
                <a:cs typeface="Gill Sans Light"/>
              </a:rPr>
              <a:t>GraphLab</a:t>
            </a:r>
            <a:r>
              <a:rPr lang="en-US" sz="4800" dirty="0">
                <a:latin typeface="Gill Sans Light"/>
                <a:cs typeface="Gill Sans Light"/>
              </a:rPr>
              <a:t> (Pull) Abstraction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600" y="1143000"/>
            <a:ext cx="84581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Vertex Programs directly </a:t>
            </a:r>
            <a:r>
              <a:rPr lang="en-US" sz="2600" b="1" dirty="0">
                <a:solidFill>
                  <a:prstClr val="black"/>
                </a:solidFill>
                <a:latin typeface="Gill Sans Light"/>
                <a:cs typeface="Gill Sans Light"/>
              </a:rPr>
              <a:t>access</a:t>
            </a:r>
            <a:r>
              <a:rPr lang="en-US" sz="2600" dirty="0">
                <a:solidFill>
                  <a:prstClr val="black"/>
                </a:solidFill>
                <a:latin typeface="Gill Sans Light"/>
                <a:cs typeface="Gill Sans Light"/>
              </a:rPr>
              <a:t> adjacent vertices and edges</a:t>
            </a:r>
            <a:endParaRPr lang="en-US" sz="2600" b="1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88" name="Freeform 87"/>
          <p:cNvSpPr/>
          <p:nvPr/>
        </p:nvSpPr>
        <p:spPr bwMode="auto">
          <a:xfrm>
            <a:off x="6110084" y="2012151"/>
            <a:ext cx="2957716" cy="2157334"/>
          </a:xfrm>
          <a:custGeom>
            <a:avLst/>
            <a:gdLst>
              <a:gd name="connsiteX0" fmla="*/ 1930400 w 3149600"/>
              <a:gd name="connsiteY0" fmla="*/ 159926 h 2455333"/>
              <a:gd name="connsiteX1" fmla="*/ 237067 w 3149600"/>
              <a:gd name="connsiteY1" fmla="*/ 193793 h 2455333"/>
              <a:gd name="connsiteX2" fmla="*/ 508000 w 3149600"/>
              <a:gd name="connsiteY2" fmla="*/ 1322682 h 2455333"/>
              <a:gd name="connsiteX3" fmla="*/ 993423 w 3149600"/>
              <a:gd name="connsiteY3" fmla="*/ 2304815 h 2455333"/>
              <a:gd name="connsiteX4" fmla="*/ 1569156 w 3149600"/>
              <a:gd name="connsiteY4" fmla="*/ 2225793 h 2455333"/>
              <a:gd name="connsiteX5" fmla="*/ 1919111 w 3149600"/>
              <a:gd name="connsiteY5" fmla="*/ 1175926 h 2455333"/>
              <a:gd name="connsiteX6" fmla="*/ 2291645 w 3149600"/>
              <a:gd name="connsiteY6" fmla="*/ 2135482 h 2455333"/>
              <a:gd name="connsiteX7" fmla="*/ 2889956 w 3149600"/>
              <a:gd name="connsiteY7" fmla="*/ 2304815 h 2455333"/>
              <a:gd name="connsiteX8" fmla="*/ 3081867 w 3149600"/>
              <a:gd name="connsiteY8" fmla="*/ 1841970 h 2455333"/>
              <a:gd name="connsiteX9" fmla="*/ 2483556 w 3149600"/>
              <a:gd name="connsiteY9" fmla="*/ 600193 h 2455333"/>
              <a:gd name="connsiteX10" fmla="*/ 1930400 w 3149600"/>
              <a:gd name="connsiteY10" fmla="*/ 159926 h 2455333"/>
              <a:gd name="connsiteX0" fmla="*/ 1969911 w 3155244"/>
              <a:gd name="connsiteY0" fmla="*/ 96426 h 2468033"/>
              <a:gd name="connsiteX1" fmla="*/ 242711 w 3155244"/>
              <a:gd name="connsiteY1" fmla="*/ 206493 h 2468033"/>
              <a:gd name="connsiteX2" fmla="*/ 513644 w 3155244"/>
              <a:gd name="connsiteY2" fmla="*/ 1335382 h 2468033"/>
              <a:gd name="connsiteX3" fmla="*/ 999067 w 3155244"/>
              <a:gd name="connsiteY3" fmla="*/ 2317515 h 2468033"/>
              <a:gd name="connsiteX4" fmla="*/ 1574800 w 3155244"/>
              <a:gd name="connsiteY4" fmla="*/ 2238493 h 2468033"/>
              <a:gd name="connsiteX5" fmla="*/ 1924755 w 3155244"/>
              <a:gd name="connsiteY5" fmla="*/ 1188626 h 2468033"/>
              <a:gd name="connsiteX6" fmla="*/ 2297289 w 3155244"/>
              <a:gd name="connsiteY6" fmla="*/ 2148182 h 2468033"/>
              <a:gd name="connsiteX7" fmla="*/ 2895600 w 3155244"/>
              <a:gd name="connsiteY7" fmla="*/ 2317515 h 2468033"/>
              <a:gd name="connsiteX8" fmla="*/ 3087511 w 3155244"/>
              <a:gd name="connsiteY8" fmla="*/ 1854670 h 2468033"/>
              <a:gd name="connsiteX9" fmla="*/ 2489200 w 3155244"/>
              <a:gd name="connsiteY9" fmla="*/ 612893 h 2468033"/>
              <a:gd name="connsiteX10" fmla="*/ 1969911 w 3155244"/>
              <a:gd name="connsiteY10" fmla="*/ 96426 h 2468033"/>
              <a:gd name="connsiteX0" fmla="*/ 1969911 w 3165592"/>
              <a:gd name="connsiteY0" fmla="*/ 96426 h 2468033"/>
              <a:gd name="connsiteX1" fmla="*/ 242711 w 3165592"/>
              <a:gd name="connsiteY1" fmla="*/ 206493 h 2468033"/>
              <a:gd name="connsiteX2" fmla="*/ 513644 w 3165592"/>
              <a:gd name="connsiteY2" fmla="*/ 1335382 h 2468033"/>
              <a:gd name="connsiteX3" fmla="*/ 999067 w 3165592"/>
              <a:gd name="connsiteY3" fmla="*/ 2317515 h 2468033"/>
              <a:gd name="connsiteX4" fmla="*/ 1574800 w 3165592"/>
              <a:gd name="connsiteY4" fmla="*/ 2238493 h 2468033"/>
              <a:gd name="connsiteX5" fmla="*/ 1924755 w 3165592"/>
              <a:gd name="connsiteY5" fmla="*/ 1188626 h 2468033"/>
              <a:gd name="connsiteX6" fmla="*/ 2297289 w 3165592"/>
              <a:gd name="connsiteY6" fmla="*/ 2148182 h 2468033"/>
              <a:gd name="connsiteX7" fmla="*/ 2895600 w 3165592"/>
              <a:gd name="connsiteY7" fmla="*/ 2317515 h 2468033"/>
              <a:gd name="connsiteX8" fmla="*/ 3087511 w 3165592"/>
              <a:gd name="connsiteY8" fmla="*/ 1854670 h 2468033"/>
              <a:gd name="connsiteX9" fmla="*/ 2427111 w 3165592"/>
              <a:gd name="connsiteY9" fmla="*/ 477426 h 2468033"/>
              <a:gd name="connsiteX10" fmla="*/ 1969911 w 3165592"/>
              <a:gd name="connsiteY10" fmla="*/ 96426 h 2468033"/>
              <a:gd name="connsiteX0" fmla="*/ 1881011 w 3152892"/>
              <a:gd name="connsiteY0" fmla="*/ 96426 h 2468033"/>
              <a:gd name="connsiteX1" fmla="*/ 230011 w 3152892"/>
              <a:gd name="connsiteY1" fmla="*/ 206493 h 2468033"/>
              <a:gd name="connsiteX2" fmla="*/ 500944 w 3152892"/>
              <a:gd name="connsiteY2" fmla="*/ 1335382 h 2468033"/>
              <a:gd name="connsiteX3" fmla="*/ 986367 w 3152892"/>
              <a:gd name="connsiteY3" fmla="*/ 2317515 h 2468033"/>
              <a:gd name="connsiteX4" fmla="*/ 1562100 w 3152892"/>
              <a:gd name="connsiteY4" fmla="*/ 2238493 h 2468033"/>
              <a:gd name="connsiteX5" fmla="*/ 1912055 w 3152892"/>
              <a:gd name="connsiteY5" fmla="*/ 1188626 h 2468033"/>
              <a:gd name="connsiteX6" fmla="*/ 2284589 w 3152892"/>
              <a:gd name="connsiteY6" fmla="*/ 2148182 h 2468033"/>
              <a:gd name="connsiteX7" fmla="*/ 2882900 w 3152892"/>
              <a:gd name="connsiteY7" fmla="*/ 2317515 h 2468033"/>
              <a:gd name="connsiteX8" fmla="*/ 3074811 w 3152892"/>
              <a:gd name="connsiteY8" fmla="*/ 1854670 h 2468033"/>
              <a:gd name="connsiteX9" fmla="*/ 2414411 w 3152892"/>
              <a:gd name="connsiteY9" fmla="*/ 477426 h 2468033"/>
              <a:gd name="connsiteX10" fmla="*/ 1881011 w 3152892"/>
              <a:gd name="connsiteY10" fmla="*/ 96426 h 24680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690511 w 2962392"/>
              <a:gd name="connsiteY0" fmla="*/ 83726 h 2455333"/>
              <a:gd name="connsiteX1" fmla="*/ 547511 w 2962392"/>
              <a:gd name="connsiteY1" fmla="*/ 159926 h 2455333"/>
              <a:gd name="connsiteX2" fmla="*/ 39511 w 2962392"/>
              <a:gd name="connsiteY2" fmla="*/ 193793 h 2455333"/>
              <a:gd name="connsiteX3" fmla="*/ 310444 w 2962392"/>
              <a:gd name="connsiteY3" fmla="*/ 1322682 h 2455333"/>
              <a:gd name="connsiteX4" fmla="*/ 795867 w 2962392"/>
              <a:gd name="connsiteY4" fmla="*/ 2304815 h 2455333"/>
              <a:gd name="connsiteX5" fmla="*/ 1371600 w 2962392"/>
              <a:gd name="connsiteY5" fmla="*/ 2225793 h 2455333"/>
              <a:gd name="connsiteX6" fmla="*/ 1721555 w 2962392"/>
              <a:gd name="connsiteY6" fmla="*/ 1175926 h 2455333"/>
              <a:gd name="connsiteX7" fmla="*/ 2094089 w 2962392"/>
              <a:gd name="connsiteY7" fmla="*/ 2135482 h 2455333"/>
              <a:gd name="connsiteX8" fmla="*/ 2692400 w 2962392"/>
              <a:gd name="connsiteY8" fmla="*/ 2304815 h 2455333"/>
              <a:gd name="connsiteX9" fmla="*/ 2884311 w 2962392"/>
              <a:gd name="connsiteY9" fmla="*/ 1841970 h 2455333"/>
              <a:gd name="connsiteX10" fmla="*/ 2223911 w 2962392"/>
              <a:gd name="connsiteY10" fmla="*/ 464726 h 2455333"/>
              <a:gd name="connsiteX11" fmla="*/ 1690511 w 2962392"/>
              <a:gd name="connsiteY11" fmla="*/ 83726 h 2455333"/>
              <a:gd name="connsiteX0" fmla="*/ 17921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92111 w 3063992"/>
              <a:gd name="connsiteY11" fmla="*/ 50800 h 2422407"/>
              <a:gd name="connsiteX0" fmla="*/ 1715911 w 3063992"/>
              <a:gd name="connsiteY0" fmla="*/ 50800 h 2422407"/>
              <a:gd name="connsiteX1" fmla="*/ 649111 w 3063992"/>
              <a:gd name="connsiteY1" fmla="*/ 127000 h 2422407"/>
              <a:gd name="connsiteX2" fmla="*/ 39511 w 3063992"/>
              <a:gd name="connsiteY2" fmla="*/ 279400 h 2422407"/>
              <a:gd name="connsiteX3" fmla="*/ 412044 w 3063992"/>
              <a:gd name="connsiteY3" fmla="*/ 1289756 h 2422407"/>
              <a:gd name="connsiteX4" fmla="*/ 897467 w 3063992"/>
              <a:gd name="connsiteY4" fmla="*/ 2271889 h 2422407"/>
              <a:gd name="connsiteX5" fmla="*/ 1473200 w 3063992"/>
              <a:gd name="connsiteY5" fmla="*/ 2192867 h 2422407"/>
              <a:gd name="connsiteX6" fmla="*/ 1823155 w 3063992"/>
              <a:gd name="connsiteY6" fmla="*/ 1143000 h 2422407"/>
              <a:gd name="connsiteX7" fmla="*/ 2195689 w 3063992"/>
              <a:gd name="connsiteY7" fmla="*/ 2102556 h 2422407"/>
              <a:gd name="connsiteX8" fmla="*/ 2794000 w 3063992"/>
              <a:gd name="connsiteY8" fmla="*/ 2271889 h 2422407"/>
              <a:gd name="connsiteX9" fmla="*/ 2985911 w 3063992"/>
              <a:gd name="connsiteY9" fmla="*/ 1809044 h 2422407"/>
              <a:gd name="connsiteX10" fmla="*/ 2325511 w 3063992"/>
              <a:gd name="connsiteY10" fmla="*/ 431800 h 2422407"/>
              <a:gd name="connsiteX11" fmla="*/ 1715911 w 3063992"/>
              <a:gd name="connsiteY11" fmla="*/ 50800 h 2422407"/>
              <a:gd name="connsiteX0" fmla="*/ 1779411 w 3127492"/>
              <a:gd name="connsiteY0" fmla="*/ 38100 h 2409707"/>
              <a:gd name="connsiteX1" fmla="*/ 1093611 w 3127492"/>
              <a:gd name="connsiteY1" fmla="*/ 190500 h 2409707"/>
              <a:gd name="connsiteX2" fmla="*/ 103011 w 3127492"/>
              <a:gd name="connsiteY2" fmla="*/ 266700 h 2409707"/>
              <a:gd name="connsiteX3" fmla="*/ 475544 w 3127492"/>
              <a:gd name="connsiteY3" fmla="*/ 1277056 h 2409707"/>
              <a:gd name="connsiteX4" fmla="*/ 960967 w 3127492"/>
              <a:gd name="connsiteY4" fmla="*/ 2259189 h 2409707"/>
              <a:gd name="connsiteX5" fmla="*/ 1536700 w 3127492"/>
              <a:gd name="connsiteY5" fmla="*/ 2180167 h 2409707"/>
              <a:gd name="connsiteX6" fmla="*/ 1886655 w 3127492"/>
              <a:gd name="connsiteY6" fmla="*/ 1130300 h 2409707"/>
              <a:gd name="connsiteX7" fmla="*/ 2259189 w 3127492"/>
              <a:gd name="connsiteY7" fmla="*/ 2089856 h 2409707"/>
              <a:gd name="connsiteX8" fmla="*/ 2857500 w 3127492"/>
              <a:gd name="connsiteY8" fmla="*/ 2259189 h 2409707"/>
              <a:gd name="connsiteX9" fmla="*/ 3049411 w 3127492"/>
              <a:gd name="connsiteY9" fmla="*/ 1796344 h 2409707"/>
              <a:gd name="connsiteX10" fmla="*/ 2389011 w 3127492"/>
              <a:gd name="connsiteY10" fmla="*/ 419100 h 2409707"/>
              <a:gd name="connsiteX11" fmla="*/ 1779411 w 3127492"/>
              <a:gd name="connsiteY11" fmla="*/ 38100 h 2409707"/>
              <a:gd name="connsiteX0" fmla="*/ 1855611 w 3127492"/>
              <a:gd name="connsiteY0" fmla="*/ 38100 h 2333507"/>
              <a:gd name="connsiteX1" fmla="*/ 1093611 w 3127492"/>
              <a:gd name="connsiteY1" fmla="*/ 114300 h 2333507"/>
              <a:gd name="connsiteX2" fmla="*/ 103011 w 3127492"/>
              <a:gd name="connsiteY2" fmla="*/ 190500 h 2333507"/>
              <a:gd name="connsiteX3" fmla="*/ 475544 w 3127492"/>
              <a:gd name="connsiteY3" fmla="*/ 1200856 h 2333507"/>
              <a:gd name="connsiteX4" fmla="*/ 960967 w 3127492"/>
              <a:gd name="connsiteY4" fmla="*/ 2182989 h 2333507"/>
              <a:gd name="connsiteX5" fmla="*/ 1536700 w 3127492"/>
              <a:gd name="connsiteY5" fmla="*/ 2103967 h 2333507"/>
              <a:gd name="connsiteX6" fmla="*/ 1886655 w 3127492"/>
              <a:gd name="connsiteY6" fmla="*/ 1054100 h 2333507"/>
              <a:gd name="connsiteX7" fmla="*/ 2259189 w 3127492"/>
              <a:gd name="connsiteY7" fmla="*/ 2013656 h 2333507"/>
              <a:gd name="connsiteX8" fmla="*/ 2857500 w 3127492"/>
              <a:gd name="connsiteY8" fmla="*/ 2182989 h 2333507"/>
              <a:gd name="connsiteX9" fmla="*/ 3049411 w 3127492"/>
              <a:gd name="connsiteY9" fmla="*/ 1720144 h 2333507"/>
              <a:gd name="connsiteX10" fmla="*/ 2389011 w 3127492"/>
              <a:gd name="connsiteY10" fmla="*/ 342900 h 2333507"/>
              <a:gd name="connsiteX11" fmla="*/ 1855611 w 3127492"/>
              <a:gd name="connsiteY11" fmla="*/ 38100 h 2333507"/>
              <a:gd name="connsiteX0" fmla="*/ 1765300 w 3037181"/>
              <a:gd name="connsiteY0" fmla="*/ 38100 h 2374900"/>
              <a:gd name="connsiteX1" fmla="*/ 1003300 w 3037181"/>
              <a:gd name="connsiteY1" fmla="*/ 114300 h 2374900"/>
              <a:gd name="connsiteX2" fmla="*/ 12700 w 3037181"/>
              <a:gd name="connsiteY2" fmla="*/ 190500 h 2374900"/>
              <a:gd name="connsiteX3" fmla="*/ 1079500 w 3037181"/>
              <a:gd name="connsiteY3" fmla="*/ 952500 h 2374900"/>
              <a:gd name="connsiteX4" fmla="*/ 870656 w 3037181"/>
              <a:gd name="connsiteY4" fmla="*/ 2182989 h 2374900"/>
              <a:gd name="connsiteX5" fmla="*/ 1446389 w 3037181"/>
              <a:gd name="connsiteY5" fmla="*/ 2103967 h 2374900"/>
              <a:gd name="connsiteX6" fmla="*/ 1796344 w 3037181"/>
              <a:gd name="connsiteY6" fmla="*/ 1054100 h 2374900"/>
              <a:gd name="connsiteX7" fmla="*/ 2168878 w 3037181"/>
              <a:gd name="connsiteY7" fmla="*/ 2013656 h 2374900"/>
              <a:gd name="connsiteX8" fmla="*/ 2767189 w 3037181"/>
              <a:gd name="connsiteY8" fmla="*/ 2182989 h 2374900"/>
              <a:gd name="connsiteX9" fmla="*/ 2959100 w 3037181"/>
              <a:gd name="connsiteY9" fmla="*/ 1720144 h 2374900"/>
              <a:gd name="connsiteX10" fmla="*/ 2298700 w 3037181"/>
              <a:gd name="connsiteY10" fmla="*/ 342900 h 2374900"/>
              <a:gd name="connsiteX11" fmla="*/ 1765300 w 3037181"/>
              <a:gd name="connsiteY11" fmla="*/ 38100 h 2374900"/>
              <a:gd name="connsiteX0" fmla="*/ 1765300 w 3037181"/>
              <a:gd name="connsiteY0" fmla="*/ 38100 h 2239433"/>
              <a:gd name="connsiteX1" fmla="*/ 1003300 w 3037181"/>
              <a:gd name="connsiteY1" fmla="*/ 114300 h 2239433"/>
              <a:gd name="connsiteX2" fmla="*/ 12700 w 3037181"/>
              <a:gd name="connsiteY2" fmla="*/ 190500 h 2239433"/>
              <a:gd name="connsiteX3" fmla="*/ 1079500 w 3037181"/>
              <a:gd name="connsiteY3" fmla="*/ 952500 h 2239433"/>
              <a:gd name="connsiteX4" fmla="*/ 698500 w 3037181"/>
              <a:gd name="connsiteY4" fmla="*/ 1866899 h 2239433"/>
              <a:gd name="connsiteX5" fmla="*/ 1446389 w 3037181"/>
              <a:gd name="connsiteY5" fmla="*/ 2103967 h 2239433"/>
              <a:gd name="connsiteX6" fmla="*/ 1796344 w 3037181"/>
              <a:gd name="connsiteY6" fmla="*/ 1054100 h 2239433"/>
              <a:gd name="connsiteX7" fmla="*/ 2168878 w 3037181"/>
              <a:gd name="connsiteY7" fmla="*/ 2013656 h 2239433"/>
              <a:gd name="connsiteX8" fmla="*/ 2767189 w 3037181"/>
              <a:gd name="connsiteY8" fmla="*/ 2182989 h 2239433"/>
              <a:gd name="connsiteX9" fmla="*/ 2959100 w 3037181"/>
              <a:gd name="connsiteY9" fmla="*/ 1720144 h 2239433"/>
              <a:gd name="connsiteX10" fmla="*/ 2298700 w 3037181"/>
              <a:gd name="connsiteY10" fmla="*/ 342900 h 2239433"/>
              <a:gd name="connsiteX11" fmla="*/ 1765300 w 3037181"/>
              <a:gd name="connsiteY11" fmla="*/ 38100 h 2239433"/>
              <a:gd name="connsiteX0" fmla="*/ 1765300 w 3037181"/>
              <a:gd name="connsiteY0" fmla="*/ 38100 h 2231908"/>
              <a:gd name="connsiteX1" fmla="*/ 1003300 w 3037181"/>
              <a:gd name="connsiteY1" fmla="*/ 114300 h 2231908"/>
              <a:gd name="connsiteX2" fmla="*/ 12700 w 3037181"/>
              <a:gd name="connsiteY2" fmla="*/ 190500 h 2231908"/>
              <a:gd name="connsiteX3" fmla="*/ 1079500 w 3037181"/>
              <a:gd name="connsiteY3" fmla="*/ 952500 h 2231908"/>
              <a:gd name="connsiteX4" fmla="*/ 698500 w 3037181"/>
              <a:gd name="connsiteY4" fmla="*/ 1866899 h 2231908"/>
              <a:gd name="connsiteX5" fmla="*/ 1384300 w 3037181"/>
              <a:gd name="connsiteY5" fmla="*/ 2095500 h 2231908"/>
              <a:gd name="connsiteX6" fmla="*/ 1796344 w 3037181"/>
              <a:gd name="connsiteY6" fmla="*/ 1054100 h 2231908"/>
              <a:gd name="connsiteX7" fmla="*/ 2168878 w 3037181"/>
              <a:gd name="connsiteY7" fmla="*/ 2013656 h 2231908"/>
              <a:gd name="connsiteX8" fmla="*/ 2767189 w 3037181"/>
              <a:gd name="connsiteY8" fmla="*/ 2182989 h 2231908"/>
              <a:gd name="connsiteX9" fmla="*/ 2959100 w 3037181"/>
              <a:gd name="connsiteY9" fmla="*/ 1720144 h 2231908"/>
              <a:gd name="connsiteX10" fmla="*/ 2298700 w 3037181"/>
              <a:gd name="connsiteY10" fmla="*/ 342900 h 2231908"/>
              <a:gd name="connsiteX11" fmla="*/ 1765300 w 3037181"/>
              <a:gd name="connsiteY11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38100 h 2231908"/>
              <a:gd name="connsiteX1" fmla="*/ 1092200 w 3126081"/>
              <a:gd name="connsiteY1" fmla="*/ 114300 h 2231908"/>
              <a:gd name="connsiteX2" fmla="*/ 101600 w 3126081"/>
              <a:gd name="connsiteY2" fmla="*/ 190500 h 2231908"/>
              <a:gd name="connsiteX3" fmla="*/ 177800 w 3126081"/>
              <a:gd name="connsiteY3" fmla="*/ 647700 h 2231908"/>
              <a:gd name="connsiteX4" fmla="*/ 1168400 w 3126081"/>
              <a:gd name="connsiteY4" fmla="*/ 952500 h 2231908"/>
              <a:gd name="connsiteX5" fmla="*/ 787400 w 3126081"/>
              <a:gd name="connsiteY5" fmla="*/ 1866899 h 2231908"/>
              <a:gd name="connsiteX6" fmla="*/ 1473200 w 3126081"/>
              <a:gd name="connsiteY6" fmla="*/ 2095500 h 2231908"/>
              <a:gd name="connsiteX7" fmla="*/ 1885244 w 3126081"/>
              <a:gd name="connsiteY7" fmla="*/ 1054100 h 2231908"/>
              <a:gd name="connsiteX8" fmla="*/ 2257778 w 3126081"/>
              <a:gd name="connsiteY8" fmla="*/ 2013656 h 2231908"/>
              <a:gd name="connsiteX9" fmla="*/ 2856089 w 3126081"/>
              <a:gd name="connsiteY9" fmla="*/ 2182989 h 2231908"/>
              <a:gd name="connsiteX10" fmla="*/ 3048000 w 3126081"/>
              <a:gd name="connsiteY10" fmla="*/ 1720144 h 2231908"/>
              <a:gd name="connsiteX11" fmla="*/ 2387600 w 3126081"/>
              <a:gd name="connsiteY11" fmla="*/ 342900 h 2231908"/>
              <a:gd name="connsiteX12" fmla="*/ 1854200 w 3126081"/>
              <a:gd name="connsiteY12" fmla="*/ 38100 h 2231908"/>
              <a:gd name="connsiteX0" fmla="*/ 1854200 w 3126081"/>
              <a:gd name="connsiteY0" fmla="*/ 51741 h 2245549"/>
              <a:gd name="connsiteX1" fmla="*/ 1092200 w 3126081"/>
              <a:gd name="connsiteY1" fmla="*/ 127941 h 2245549"/>
              <a:gd name="connsiteX2" fmla="*/ 101600 w 3126081"/>
              <a:gd name="connsiteY2" fmla="*/ 204141 h 2245549"/>
              <a:gd name="connsiteX3" fmla="*/ 177800 w 3126081"/>
              <a:gd name="connsiteY3" fmla="*/ 661341 h 2245549"/>
              <a:gd name="connsiteX4" fmla="*/ 1168400 w 3126081"/>
              <a:gd name="connsiteY4" fmla="*/ 966141 h 2245549"/>
              <a:gd name="connsiteX5" fmla="*/ 787400 w 3126081"/>
              <a:gd name="connsiteY5" fmla="*/ 1880540 h 2245549"/>
              <a:gd name="connsiteX6" fmla="*/ 1473200 w 3126081"/>
              <a:gd name="connsiteY6" fmla="*/ 2109141 h 2245549"/>
              <a:gd name="connsiteX7" fmla="*/ 1885244 w 3126081"/>
              <a:gd name="connsiteY7" fmla="*/ 1067741 h 2245549"/>
              <a:gd name="connsiteX8" fmla="*/ 2257778 w 3126081"/>
              <a:gd name="connsiteY8" fmla="*/ 2027297 h 2245549"/>
              <a:gd name="connsiteX9" fmla="*/ 2856089 w 3126081"/>
              <a:gd name="connsiteY9" fmla="*/ 2196630 h 2245549"/>
              <a:gd name="connsiteX10" fmla="*/ 3048000 w 3126081"/>
              <a:gd name="connsiteY10" fmla="*/ 1733785 h 2245549"/>
              <a:gd name="connsiteX11" fmla="*/ 2387600 w 3126081"/>
              <a:gd name="connsiteY11" fmla="*/ 280341 h 2245549"/>
              <a:gd name="connsiteX12" fmla="*/ 1854200 w 3126081"/>
              <a:gd name="connsiteY12" fmla="*/ 51741 h 2245549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78000 w 3126081"/>
              <a:gd name="connsiteY0" fmla="*/ 25400 h 2295407"/>
              <a:gd name="connsiteX1" fmla="*/ 1092200 w 3126081"/>
              <a:gd name="connsiteY1" fmla="*/ 177799 h 2295407"/>
              <a:gd name="connsiteX2" fmla="*/ 101600 w 3126081"/>
              <a:gd name="connsiteY2" fmla="*/ 253999 h 2295407"/>
              <a:gd name="connsiteX3" fmla="*/ 177800 w 3126081"/>
              <a:gd name="connsiteY3" fmla="*/ 711199 h 2295407"/>
              <a:gd name="connsiteX4" fmla="*/ 1168400 w 3126081"/>
              <a:gd name="connsiteY4" fmla="*/ 1015999 h 2295407"/>
              <a:gd name="connsiteX5" fmla="*/ 787400 w 3126081"/>
              <a:gd name="connsiteY5" fmla="*/ 1930398 h 2295407"/>
              <a:gd name="connsiteX6" fmla="*/ 1473200 w 3126081"/>
              <a:gd name="connsiteY6" fmla="*/ 2158999 h 2295407"/>
              <a:gd name="connsiteX7" fmla="*/ 1885244 w 3126081"/>
              <a:gd name="connsiteY7" fmla="*/ 1117599 h 2295407"/>
              <a:gd name="connsiteX8" fmla="*/ 2257778 w 3126081"/>
              <a:gd name="connsiteY8" fmla="*/ 2077155 h 2295407"/>
              <a:gd name="connsiteX9" fmla="*/ 2856089 w 3126081"/>
              <a:gd name="connsiteY9" fmla="*/ 2246488 h 2295407"/>
              <a:gd name="connsiteX10" fmla="*/ 3048000 w 3126081"/>
              <a:gd name="connsiteY10" fmla="*/ 1783643 h 2295407"/>
              <a:gd name="connsiteX11" fmla="*/ 2387600 w 3126081"/>
              <a:gd name="connsiteY11" fmla="*/ 330199 h 2295407"/>
              <a:gd name="connsiteX12" fmla="*/ 1778000 w 3126081"/>
              <a:gd name="connsiteY12" fmla="*/ 25400 h 2295407"/>
              <a:gd name="connsiteX0" fmla="*/ 1798931 w 3147012"/>
              <a:gd name="connsiteY0" fmla="*/ 25400 h 2295407"/>
              <a:gd name="connsiteX1" fmla="*/ 1113131 w 3147012"/>
              <a:gd name="connsiteY1" fmla="*/ 177799 h 2295407"/>
              <a:gd name="connsiteX2" fmla="*/ 122531 w 3147012"/>
              <a:gd name="connsiteY2" fmla="*/ 253999 h 2295407"/>
              <a:gd name="connsiteX3" fmla="*/ 198731 w 3147012"/>
              <a:gd name="connsiteY3" fmla="*/ 711199 h 2295407"/>
              <a:gd name="connsiteX4" fmla="*/ 1189331 w 3147012"/>
              <a:gd name="connsiteY4" fmla="*/ 1015999 h 2295407"/>
              <a:gd name="connsiteX5" fmla="*/ 808331 w 3147012"/>
              <a:gd name="connsiteY5" fmla="*/ 1930398 h 2295407"/>
              <a:gd name="connsiteX6" fmla="*/ 1494131 w 3147012"/>
              <a:gd name="connsiteY6" fmla="*/ 2158999 h 2295407"/>
              <a:gd name="connsiteX7" fmla="*/ 1906175 w 3147012"/>
              <a:gd name="connsiteY7" fmla="*/ 1117599 h 2295407"/>
              <a:gd name="connsiteX8" fmla="*/ 2278709 w 3147012"/>
              <a:gd name="connsiteY8" fmla="*/ 2077155 h 2295407"/>
              <a:gd name="connsiteX9" fmla="*/ 2877020 w 3147012"/>
              <a:gd name="connsiteY9" fmla="*/ 2246488 h 2295407"/>
              <a:gd name="connsiteX10" fmla="*/ 3068931 w 3147012"/>
              <a:gd name="connsiteY10" fmla="*/ 1783643 h 2295407"/>
              <a:gd name="connsiteX11" fmla="*/ 2408531 w 3147012"/>
              <a:gd name="connsiteY11" fmla="*/ 330199 h 2295407"/>
              <a:gd name="connsiteX12" fmla="*/ 1798931 w 3147012"/>
              <a:gd name="connsiteY12" fmla="*/ 25400 h 229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47012" h="2295407">
                <a:moveTo>
                  <a:pt x="1798931" y="25400"/>
                </a:moveTo>
                <a:cubicBezTo>
                  <a:pt x="1583031" y="0"/>
                  <a:pt x="1467320" y="173566"/>
                  <a:pt x="1113131" y="177799"/>
                </a:cubicBezTo>
                <a:cubicBezTo>
                  <a:pt x="837964" y="196143"/>
                  <a:pt x="332081" y="76199"/>
                  <a:pt x="122531" y="253999"/>
                </a:cubicBezTo>
                <a:cubicBezTo>
                  <a:pt x="0" y="433210"/>
                  <a:pt x="20931" y="584199"/>
                  <a:pt x="198731" y="711199"/>
                </a:cubicBezTo>
                <a:cubicBezTo>
                  <a:pt x="376531" y="838199"/>
                  <a:pt x="1087731" y="812799"/>
                  <a:pt x="1189331" y="1015999"/>
                </a:cubicBezTo>
                <a:cubicBezTo>
                  <a:pt x="1290931" y="1219199"/>
                  <a:pt x="757531" y="1739898"/>
                  <a:pt x="808331" y="1930398"/>
                </a:cubicBezTo>
                <a:cubicBezTo>
                  <a:pt x="859131" y="2120898"/>
                  <a:pt x="1311157" y="2294465"/>
                  <a:pt x="1494131" y="2158999"/>
                </a:cubicBezTo>
                <a:cubicBezTo>
                  <a:pt x="1677105" y="2023533"/>
                  <a:pt x="1775412" y="1131240"/>
                  <a:pt x="1906175" y="1117599"/>
                </a:cubicBezTo>
                <a:cubicBezTo>
                  <a:pt x="2036938" y="1103958"/>
                  <a:pt x="2116902" y="1889007"/>
                  <a:pt x="2278709" y="2077155"/>
                </a:cubicBezTo>
                <a:cubicBezTo>
                  <a:pt x="2440516" y="2265303"/>
                  <a:pt x="2745316" y="2295407"/>
                  <a:pt x="2877020" y="2246488"/>
                </a:cubicBezTo>
                <a:cubicBezTo>
                  <a:pt x="3008724" y="2197569"/>
                  <a:pt x="3147012" y="2103024"/>
                  <a:pt x="3068931" y="1783643"/>
                </a:cubicBezTo>
                <a:cubicBezTo>
                  <a:pt x="2990850" y="1464262"/>
                  <a:pt x="2620198" y="623240"/>
                  <a:pt x="2408531" y="330199"/>
                </a:cubicBezTo>
                <a:cubicBezTo>
                  <a:pt x="2196864" y="37158"/>
                  <a:pt x="2014831" y="50800"/>
                  <a:pt x="1798931" y="25400"/>
                </a:cubicBez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7585958" y="2107639"/>
            <a:ext cx="644548" cy="64454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 sz="2800">
              <a:solidFill>
                <a:prstClr val="black"/>
              </a:solidFill>
              <a:latin typeface="Tahoma" pitchFamily="-6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400" y="1910239"/>
            <a:ext cx="5791200" cy="2954655"/>
          </a:xfrm>
          <a:prstGeom prst="rect">
            <a:avLst/>
          </a:prstGeom>
          <a:noFill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GraphLab_PageRank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// Compute sum over neighbors</a:t>
            </a:r>
            <a:endParaRPr lang="en-US" sz="2000" baseline="-25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total = 0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</a:t>
            </a:r>
            <a:r>
              <a:rPr lang="en-US" sz="2000" b="1" dirty="0" err="1">
                <a:solidFill>
                  <a:prstClr val="black"/>
                </a:solidFill>
                <a:latin typeface="Consolas"/>
                <a:cs typeface="Consolas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( j </a:t>
            </a:r>
            <a:r>
              <a:rPr lang="en-US" sz="2000" b="1" dirty="0">
                <a:solidFill>
                  <a:prstClr val="black"/>
                </a:solidFill>
                <a:latin typeface="Consolas"/>
                <a:cs typeface="Consolas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neighbors(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)):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  total = total + R[j] * 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w</a:t>
            </a:r>
            <a:r>
              <a:rPr lang="en-US" sz="2000" baseline="-25000" dirty="0" err="1">
                <a:solidFill>
                  <a:prstClr val="black"/>
                </a:solidFill>
                <a:latin typeface="Consolas"/>
                <a:cs typeface="Consolas"/>
              </a:rPr>
              <a:t>ji</a:t>
            </a: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// Update the PageRank</a:t>
            </a:r>
            <a:endParaRPr lang="en-US" sz="2000" dirty="0">
              <a:solidFill>
                <a:prstClr val="black"/>
              </a:solidFill>
              <a:latin typeface="Consolas"/>
              <a:cs typeface="Consolas"/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  R[</a:t>
            </a:r>
            <a:r>
              <a:rPr lang="en-US" sz="2000" dirty="0" err="1">
                <a:solidFill>
                  <a:prstClr val="black"/>
                </a:solidFill>
                <a:latin typeface="Consolas"/>
                <a:cs typeface="Consolas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nsolas"/>
                <a:cs typeface="Consolas"/>
              </a:rPr>
              <a:t>] = 0.15 + total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96500" y="1899426"/>
            <a:ext cx="2261413" cy="1769710"/>
            <a:chOff x="6496500" y="1730447"/>
            <a:chExt cx="2261413" cy="1769710"/>
          </a:xfrm>
        </p:grpSpPr>
        <p:sp>
          <p:nvSpPr>
            <p:cNvPr id="6" name="TextBox 5"/>
            <p:cNvSpPr txBox="1"/>
            <p:nvPr/>
          </p:nvSpPr>
          <p:spPr>
            <a:xfrm>
              <a:off x="6496500" y="173044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R[4]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41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7505833">
              <a:off x="6658041" y="2681984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R[3]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31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3967539">
              <a:off x="7939740" y="2633167"/>
              <a:ext cx="1236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solidFill>
                    <a:prstClr val="black"/>
                  </a:solidFill>
                  <a:latin typeface="Calibri"/>
                </a:rPr>
                <a:t>R[2] * w</a:t>
              </a:r>
              <a:r>
                <a:rPr lang="en-US" sz="2000" b="1" baseline="-25000" dirty="0">
                  <a:solidFill>
                    <a:prstClr val="black"/>
                  </a:solidFill>
                  <a:latin typeface="Calibri"/>
                </a:rPr>
                <a:t>21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9385" y="2196509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+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745162" y="2696608"/>
              <a:ext cx="38985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+</a:t>
              </a:r>
            </a:p>
          </p:txBody>
        </p:sp>
      </p:grpSp>
      <p:cxnSp>
        <p:nvCxnSpPr>
          <p:cNvPr id="91" name="Straight Arrow Connector 90"/>
          <p:cNvCxnSpPr>
            <a:stCxn id="97" idx="6"/>
            <a:endCxn id="98" idx="2"/>
          </p:cNvCxnSpPr>
          <p:nvPr/>
        </p:nvCxnSpPr>
        <p:spPr bwMode="auto">
          <a:xfrm>
            <a:off x="6708669" y="2435311"/>
            <a:ext cx="1027832" cy="149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02" idx="0"/>
            <a:endCxn id="97" idx="3"/>
          </p:cNvCxnSpPr>
          <p:nvPr/>
        </p:nvCxnSpPr>
        <p:spPr bwMode="auto">
          <a:xfrm flipV="1">
            <a:off x="6174191" y="2565728"/>
            <a:ext cx="219620" cy="10032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3" name="Straight Arrow Connector 92"/>
          <p:cNvCxnSpPr>
            <a:stCxn id="104" idx="1"/>
            <a:endCxn id="98" idx="5"/>
          </p:cNvCxnSpPr>
          <p:nvPr/>
        </p:nvCxnSpPr>
        <p:spPr bwMode="auto">
          <a:xfrm rot="16200000" flipV="1">
            <a:off x="774480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103" idx="7"/>
            <a:endCxn id="98" idx="3"/>
          </p:cNvCxnSpPr>
          <p:nvPr/>
        </p:nvCxnSpPr>
        <p:spPr bwMode="auto">
          <a:xfrm rot="5400000" flipH="1" flipV="1">
            <a:off x="7046450" y="2878920"/>
            <a:ext cx="1057262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5" name="Straight Arrow Connector 94"/>
          <p:cNvCxnSpPr>
            <a:stCxn id="103" idx="1"/>
            <a:endCxn id="97" idx="5"/>
          </p:cNvCxnSpPr>
          <p:nvPr/>
        </p:nvCxnSpPr>
        <p:spPr bwMode="auto">
          <a:xfrm rot="16200000" flipV="1">
            <a:off x="6348096" y="2872281"/>
            <a:ext cx="1057262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7" name="Oval 96"/>
          <p:cNvSpPr/>
          <p:nvPr/>
        </p:nvSpPr>
        <p:spPr bwMode="auto">
          <a:xfrm>
            <a:off x="633979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4</a:t>
            </a:r>
          </a:p>
        </p:txBody>
      </p:sp>
      <p:sp>
        <p:nvSpPr>
          <p:cNvPr id="98" name="Oval 97"/>
          <p:cNvSpPr/>
          <p:nvPr/>
        </p:nvSpPr>
        <p:spPr bwMode="auto">
          <a:xfrm>
            <a:off x="7736501" y="225087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 err="1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1</a:t>
            </a:r>
            <a:endParaRPr lang="en-US" dirty="0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6339790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7736501" y="4753102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2" name="Oval 4"/>
          <p:cNvSpPr/>
          <p:nvPr/>
        </p:nvSpPr>
        <p:spPr bwMode="auto">
          <a:xfrm>
            <a:off x="5989752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en-US">
              <a:solidFill>
                <a:prstClr val="black"/>
              </a:solidFill>
              <a:latin typeface="Tahoma" pitchFamily="34" charset="0"/>
              <a:ea typeface="ＭＳ Ｐゴシック" pitchFamily="-111" charset="-128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704478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3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8441494" y="3568970"/>
            <a:ext cx="368878" cy="368877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/>
            <a:r>
              <a:rPr lang="en-US" dirty="0">
                <a:solidFill>
                  <a:prstClr val="black"/>
                </a:solidFill>
                <a:latin typeface="Tahoma" pitchFamily="34" charset="0"/>
                <a:ea typeface="ＭＳ Ｐゴシック" pitchFamily="-111" charset="-128"/>
              </a:rPr>
              <a:t>2</a:t>
            </a:r>
          </a:p>
        </p:txBody>
      </p:sp>
      <p:cxnSp>
        <p:nvCxnSpPr>
          <p:cNvPr id="106" name="Straight Arrow Connector 105"/>
          <p:cNvCxnSpPr>
            <a:stCxn id="100" idx="6"/>
            <a:endCxn id="101" idx="2"/>
          </p:cNvCxnSpPr>
          <p:nvPr/>
        </p:nvCxnSpPr>
        <p:spPr bwMode="auto">
          <a:xfrm>
            <a:off x="6708668" y="4937541"/>
            <a:ext cx="1027833" cy="134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106"/>
          <p:cNvCxnSpPr>
            <a:stCxn id="100" idx="1"/>
            <a:endCxn id="102" idx="4"/>
          </p:cNvCxnSpPr>
          <p:nvPr/>
        </p:nvCxnSpPr>
        <p:spPr bwMode="auto">
          <a:xfrm flipH="1" flipV="1">
            <a:off x="6174191" y="3937847"/>
            <a:ext cx="219620" cy="8692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107"/>
          <p:cNvCxnSpPr>
            <a:stCxn id="101" idx="7"/>
            <a:endCxn id="104" idx="3"/>
          </p:cNvCxnSpPr>
          <p:nvPr/>
        </p:nvCxnSpPr>
        <p:spPr bwMode="auto">
          <a:xfrm rot="5400000" flipH="1" flipV="1">
            <a:off x="7811789" y="4123397"/>
            <a:ext cx="923296" cy="4441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108"/>
          <p:cNvCxnSpPr>
            <a:stCxn id="101" idx="1"/>
            <a:endCxn id="103" idx="5"/>
          </p:cNvCxnSpPr>
          <p:nvPr/>
        </p:nvCxnSpPr>
        <p:spPr bwMode="auto">
          <a:xfrm rot="16200000" flipV="1">
            <a:off x="7113434" y="4130035"/>
            <a:ext cx="923296" cy="430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109"/>
          <p:cNvCxnSpPr>
            <a:stCxn id="100" idx="7"/>
            <a:endCxn id="103" idx="3"/>
          </p:cNvCxnSpPr>
          <p:nvPr/>
        </p:nvCxnSpPr>
        <p:spPr bwMode="auto">
          <a:xfrm rot="5400000" flipH="1" flipV="1">
            <a:off x="6415078" y="4123396"/>
            <a:ext cx="923296" cy="44415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39" name="Group 38"/>
          <p:cNvGrpSpPr/>
          <p:nvPr/>
        </p:nvGrpSpPr>
        <p:grpSpPr>
          <a:xfrm>
            <a:off x="152400" y="1910239"/>
            <a:ext cx="5791200" cy="3877985"/>
            <a:chOff x="152400" y="1910239"/>
            <a:chExt cx="5791200" cy="3877985"/>
          </a:xfrm>
        </p:grpSpPr>
        <p:sp>
          <p:nvSpPr>
            <p:cNvPr id="40" name="Rectangle 39"/>
            <p:cNvSpPr/>
            <p:nvPr/>
          </p:nvSpPr>
          <p:spPr>
            <a:xfrm>
              <a:off x="152400" y="1910239"/>
              <a:ext cx="5791200" cy="387798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52400" y="1910239"/>
              <a:ext cx="5791200" cy="3877985"/>
              <a:chOff x="152400" y="1910239"/>
              <a:chExt cx="5791200" cy="3877985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57200" y="4734767"/>
                <a:ext cx="5257800" cy="980233"/>
              </a:xfrm>
              <a:prstGeom prst="roundRect">
                <a:avLst>
                  <a:gd name="adj" fmla="val 11037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" y="1910239"/>
                <a:ext cx="5791200" cy="3877985"/>
              </a:xfrm>
              <a:prstGeom prst="rect">
                <a:avLst/>
              </a:prstGeom>
              <a:noFill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GraphLab_PageRank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)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// Compute sum over neighbors</a:t>
                </a:r>
                <a:endParaRPr lang="en-US" sz="2000" baseline="-25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total = 0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foreach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( j 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in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neighbors(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)): 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  total = total + R[j] * 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w</a:t>
                </a:r>
                <a:r>
                  <a:rPr lang="en-US" sz="2000" baseline="-25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ji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 // Update the PageRank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R[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= 0.15 + total </a:t>
                </a:r>
                <a:endParaRPr lang="en-US" sz="2000" i="1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8000"/>
                    </a:solidFill>
                    <a:latin typeface="Consolas"/>
                    <a:cs typeface="Consolas"/>
                  </a:rPr>
                  <a:t>  // Trigger neighbors to run again</a:t>
                </a:r>
                <a:endParaRPr lang="en-US" sz="2000" dirty="0">
                  <a:solidFill>
                    <a:prstClr val="black"/>
                  </a:solidFill>
                  <a:latin typeface="Consolas"/>
                  <a:cs typeface="Consolas"/>
                </a:endParaRP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if R[</a:t>
                </a:r>
                <a:r>
                  <a:rPr lang="en-US" sz="2000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] not converged then</a:t>
                </a:r>
              </a:p>
              <a:p>
                <a:pPr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prstClr val="black"/>
                    </a:solidFill>
                    <a:latin typeface="Consolas"/>
                    <a:cs typeface="Consolas"/>
                  </a:rPr>
                  <a:t>   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signal 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nbrsOf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(</a:t>
                </a:r>
                <a:r>
                  <a:rPr lang="en-US" sz="2000" b="1" dirty="0" err="1">
                    <a:solidFill>
                      <a:prstClr val="black"/>
                    </a:solidFill>
                    <a:latin typeface="Consolas"/>
                    <a:cs typeface="Consolas"/>
                  </a:rPr>
                  <a:t>i</a:t>
                </a:r>
                <a:r>
                  <a:rPr lang="en-US" sz="2000" b="1" dirty="0">
                    <a:solidFill>
                      <a:prstClr val="black"/>
                    </a:solidFill>
                    <a:latin typeface="Consolas"/>
                    <a:cs typeface="Consolas"/>
                  </a:rPr>
                  <a:t>) to be recomputed</a:t>
                </a:r>
                <a:endParaRPr lang="en-US" sz="2000" dirty="0">
                  <a:solidFill>
                    <a:srgbClr val="008000"/>
                  </a:solidFill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44" name="Rectangular Callout 43"/>
          <p:cNvSpPr/>
          <p:nvPr/>
        </p:nvSpPr>
        <p:spPr>
          <a:xfrm>
            <a:off x="533400" y="5943600"/>
            <a:ext cx="7315200" cy="685800"/>
          </a:xfrm>
          <a:prstGeom prst="wedgeRectCallout">
            <a:avLst>
              <a:gd name="adj1" fmla="val 13691"/>
              <a:gd name="adj2" fmla="val -8000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Trigger computation </a:t>
            </a:r>
            <a:r>
              <a:rPr lang="en-US" sz="2800" i="1" dirty="0">
                <a:solidFill>
                  <a:prstClr val="white"/>
                </a:solidFill>
                <a:latin typeface="Gill Sans Light"/>
                <a:cs typeface="Gill Sans Light"/>
              </a:rPr>
              <a:t>only</a:t>
            </a:r>
            <a:r>
              <a:rPr lang="en-US" sz="2800" dirty="0">
                <a:solidFill>
                  <a:prstClr val="white"/>
                </a:solidFill>
                <a:latin typeface="Gill Sans Light"/>
                <a:cs typeface="Gill Sans Light"/>
              </a:rPr>
              <a:t> when necessary.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9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0"/>
    </mc:Choice>
    <mc:Fallback xmlns="">
      <p:transition xmlns:p14="http://schemas.microsoft.com/office/powerpoint/2010/main" spd="slow" advTm="30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/>
              <a:t>PageRank on the Live-Journal Graph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5126453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5105400"/>
            <a:ext cx="6805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60x 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</a:t>
            </a:r>
            <a:r>
              <a:rPr lang="en-US" sz="3600" dirty="0" err="1">
                <a:latin typeface="Gill Sans Light"/>
                <a:cs typeface="Gill Sans Light"/>
              </a:rPr>
              <a:t>Hadoop</a:t>
            </a:r>
            <a:endParaRPr lang="en-US" sz="3600" dirty="0">
              <a:latin typeface="Gill Sans Light"/>
              <a:cs typeface="Gill Sans Light"/>
            </a:endParaRPr>
          </a:p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16x 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Spark</a:t>
            </a:r>
          </a:p>
        </p:txBody>
      </p:sp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239000" cy="45433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Social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5816024"/>
            <a:ext cx="36984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Karate Club Network</a:t>
            </a:r>
          </a:p>
        </p:txBody>
      </p:sp>
    </p:spTree>
    <p:extLst>
      <p:ext uri="{BB962C8B-B14F-4D97-AF65-F5344CB8AC3E}">
        <p14:creationId xmlns:p14="http://schemas.microsoft.com/office/powerpoint/2010/main" val="296033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1828800"/>
            <a:ext cx="6102082" cy="127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prstClr val="black"/>
                </a:solidFill>
                <a:latin typeface="Helvetica Neue Light"/>
                <a:cs typeface="Helvetica Neue Light"/>
              </a:rPr>
              <a:t>Counted: 34.8 Billion Triangles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"/>
                <a:cs typeface="Helvetica Neue"/>
              </a:rPr>
              <a:t>Triangle Counting </a:t>
            </a:r>
            <a:r>
              <a:rPr lang="en-US" dirty="0">
                <a:latin typeface="Helvetica Neue"/>
                <a:cs typeface="Helvetica Neue"/>
              </a:rPr>
              <a:t>on Twitter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3614" y="4343400"/>
            <a:ext cx="5223848" cy="1347519"/>
            <a:chOff x="696072" y="4315361"/>
            <a:chExt cx="5223848" cy="1347519"/>
          </a:xfrm>
        </p:grpSpPr>
        <p:sp>
          <p:nvSpPr>
            <p:cNvPr id="94" name="Rectangle 93"/>
            <p:cNvSpPr/>
            <p:nvPr/>
          </p:nvSpPr>
          <p:spPr>
            <a:xfrm>
              <a:off x="2895600" y="4474160"/>
              <a:ext cx="45719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219792" y="4315361"/>
              <a:ext cx="2700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64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000" b="1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15 Seconds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96072" y="4684692"/>
              <a:ext cx="203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b="1" dirty="0" err="1">
                  <a:ln w="3175">
                    <a:solidFill>
                      <a:prstClr val="black"/>
                    </a:solidFill>
                  </a:ln>
                  <a:solidFill>
                    <a:srgbClr val="F79646"/>
                  </a:solidFill>
                  <a:latin typeface="Calibri"/>
                  <a:ea typeface="+mn-ea"/>
                  <a:cs typeface="Calibri"/>
                </a:rPr>
                <a:t>GraphLab</a:t>
              </a:r>
              <a:endParaRPr lang="en-US" sz="3600" b="1" dirty="0">
                <a:ln w="3175">
                  <a:solidFill>
                    <a:prstClr val="black"/>
                  </a:solidFill>
                </a:ln>
                <a:solidFill>
                  <a:srgbClr val="F79646"/>
                </a:solidFill>
                <a:latin typeface="Calibri"/>
                <a:ea typeface="+mn-ea"/>
                <a:cs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5276" y="3124200"/>
            <a:ext cx="7902866" cy="1188720"/>
            <a:chOff x="707734" y="3096161"/>
            <a:chExt cx="7902866" cy="1188720"/>
          </a:xfrm>
        </p:grpSpPr>
        <p:sp>
          <p:nvSpPr>
            <p:cNvPr id="98" name="Rectangle 97"/>
            <p:cNvSpPr/>
            <p:nvPr/>
          </p:nvSpPr>
          <p:spPr>
            <a:xfrm>
              <a:off x="2895600" y="3096161"/>
              <a:ext cx="5715000" cy="1188720"/>
            </a:xfrm>
            <a:prstGeom prst="rect">
              <a:avLst/>
            </a:prstGeom>
            <a:scene3d>
              <a:camera prst="obliqueTopRight"/>
              <a:lightRig rig="threePt" dir="t"/>
            </a:scene3d>
            <a:sp3d extrusionH="952500" contourW="127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265921" y="3124200"/>
              <a:ext cx="260840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1536 Machines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423 Minutes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07734" y="3124200"/>
              <a:ext cx="2184988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600" dirty="0" err="1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Hadoop</a:t>
              </a:r>
              <a:br>
                <a:rPr lang="en-US" sz="36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</a:br>
              <a:r>
                <a:rPr lang="en-US" sz="3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Light"/>
                  <a:ea typeface="+mn-ea"/>
                  <a:cs typeface="Gill Sans Light"/>
                </a:rPr>
                <a:t>[WWW’11]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488668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Suri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 and S. </a:t>
            </a:r>
            <a:r>
              <a:rPr lang="en-US" sz="1800" dirty="0" err="1">
                <a:solidFill>
                  <a:prstClr val="black"/>
                </a:solidFill>
                <a:latin typeface="Calibri"/>
                <a:ea typeface="+mn-ea"/>
                <a:cs typeface="+mn-cs"/>
              </a:rPr>
              <a:t>Vassilvitskii</a:t>
            </a:r>
            <a: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, “Counting triangles and the curse of the last reducer,” WWW’11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6019800" y="4572000"/>
            <a:ext cx="2971800" cy="12954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black"/>
                </a:solidFill>
                <a:latin typeface="Gill Sans Light"/>
                <a:cs typeface="Gill Sans Light"/>
              </a:rPr>
              <a:t>1000 x Faster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07759" y="1143000"/>
            <a:ext cx="4570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 Neue Light"/>
                <a:cs typeface="Helvetica Neue Light"/>
              </a:rPr>
              <a:t>40M Users,  1.4 Billion Links</a:t>
            </a:r>
          </a:p>
        </p:txBody>
      </p:sp>
    </p:spTree>
    <p:extLst>
      <p:ext uri="{BB962C8B-B14F-4D97-AF65-F5344CB8AC3E}">
        <p14:creationId xmlns:p14="http://schemas.microsoft.com/office/powerpoint/2010/main" val="47405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Analytics Pipeline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Donut 255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0258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Tables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Freeform 257"/>
          <p:cNvSpPr/>
          <p:nvPr/>
        </p:nvSpPr>
        <p:spPr>
          <a:xfrm>
            <a:off x="-84667" y="1058333"/>
            <a:ext cx="7806267" cy="6002867"/>
          </a:xfrm>
          <a:custGeom>
            <a:avLst/>
            <a:gdLst>
              <a:gd name="connsiteX0" fmla="*/ 0 w 7806267"/>
              <a:gd name="connsiteY0" fmla="*/ 448734 h 6002867"/>
              <a:gd name="connsiteX1" fmla="*/ 474134 w 7806267"/>
              <a:gd name="connsiteY1" fmla="*/ 3852334 h 6002867"/>
              <a:gd name="connsiteX2" fmla="*/ 1016000 w 7806267"/>
              <a:gd name="connsiteY2" fmla="*/ 4080934 h 6002867"/>
              <a:gd name="connsiteX3" fmla="*/ 2108200 w 7806267"/>
              <a:gd name="connsiteY3" fmla="*/ 2463800 h 6002867"/>
              <a:gd name="connsiteX4" fmla="*/ 2125134 w 7806267"/>
              <a:gd name="connsiteY4" fmla="*/ 364067 h 6002867"/>
              <a:gd name="connsiteX5" fmla="*/ 3344334 w 7806267"/>
              <a:gd name="connsiteY5" fmla="*/ 651934 h 6002867"/>
              <a:gd name="connsiteX6" fmla="*/ 3251200 w 7806267"/>
              <a:gd name="connsiteY6" fmla="*/ 3234267 h 6002867"/>
              <a:gd name="connsiteX7" fmla="*/ 1845734 w 7806267"/>
              <a:gd name="connsiteY7" fmla="*/ 4004734 h 6002867"/>
              <a:gd name="connsiteX8" fmla="*/ 1540934 w 7806267"/>
              <a:gd name="connsiteY8" fmla="*/ 5207000 h 6002867"/>
              <a:gd name="connsiteX9" fmla="*/ 2421467 w 7806267"/>
              <a:gd name="connsiteY9" fmla="*/ 6002867 h 6002867"/>
              <a:gd name="connsiteX10" fmla="*/ 5782734 w 7806267"/>
              <a:gd name="connsiteY10" fmla="*/ 5935134 h 6002867"/>
              <a:gd name="connsiteX11" fmla="*/ 5774267 w 7806267"/>
              <a:gd name="connsiteY11" fmla="*/ 4741334 h 6002867"/>
              <a:gd name="connsiteX12" fmla="*/ 5461000 w 7806267"/>
              <a:gd name="connsiteY12" fmla="*/ 4402667 h 6002867"/>
              <a:gd name="connsiteX13" fmla="*/ 5757334 w 7806267"/>
              <a:gd name="connsiteY13" fmla="*/ 3852334 h 6002867"/>
              <a:gd name="connsiteX14" fmla="*/ 6756400 w 7806267"/>
              <a:gd name="connsiteY14" fmla="*/ 3776134 h 6002867"/>
              <a:gd name="connsiteX15" fmla="*/ 7332134 w 7806267"/>
              <a:gd name="connsiteY15" fmla="*/ 4318000 h 6002867"/>
              <a:gd name="connsiteX16" fmla="*/ 7188200 w 7806267"/>
              <a:gd name="connsiteY16" fmla="*/ 5088467 h 6002867"/>
              <a:gd name="connsiteX17" fmla="*/ 7450667 w 7806267"/>
              <a:gd name="connsiteY17" fmla="*/ 5571067 h 6002867"/>
              <a:gd name="connsiteX18" fmla="*/ 7797800 w 7806267"/>
              <a:gd name="connsiteY18" fmla="*/ 5537200 h 6002867"/>
              <a:gd name="connsiteX19" fmla="*/ 7780867 w 7806267"/>
              <a:gd name="connsiteY19" fmla="*/ 4834467 h 6002867"/>
              <a:gd name="connsiteX20" fmla="*/ 7569200 w 7806267"/>
              <a:gd name="connsiteY20" fmla="*/ 4106334 h 6002867"/>
              <a:gd name="connsiteX21" fmla="*/ 7628467 w 7806267"/>
              <a:gd name="connsiteY21" fmla="*/ 3742267 h 6002867"/>
              <a:gd name="connsiteX22" fmla="*/ 7806267 w 7806267"/>
              <a:gd name="connsiteY22" fmla="*/ 3158067 h 6002867"/>
              <a:gd name="connsiteX23" fmla="*/ 7594600 w 7806267"/>
              <a:gd name="connsiteY23" fmla="*/ 2633134 h 6002867"/>
              <a:gd name="connsiteX24" fmla="*/ 7391400 w 7806267"/>
              <a:gd name="connsiteY24" fmla="*/ 2023534 h 6002867"/>
              <a:gd name="connsiteX25" fmla="*/ 7789334 w 7806267"/>
              <a:gd name="connsiteY25" fmla="*/ 1244600 h 6002867"/>
              <a:gd name="connsiteX26" fmla="*/ 7747000 w 7806267"/>
              <a:gd name="connsiteY26" fmla="*/ 736600 h 6002867"/>
              <a:gd name="connsiteX27" fmla="*/ 7035800 w 7806267"/>
              <a:gd name="connsiteY27" fmla="*/ 0 h 6002867"/>
              <a:gd name="connsiteX28" fmla="*/ 25400 w 7806267"/>
              <a:gd name="connsiteY28" fmla="*/ 84667 h 6002867"/>
              <a:gd name="connsiteX29" fmla="*/ 0 w 7806267"/>
              <a:gd name="connsiteY29" fmla="*/ 448734 h 600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06267" h="6002867">
                <a:moveTo>
                  <a:pt x="0" y="448734"/>
                </a:moveTo>
                <a:lnTo>
                  <a:pt x="474134" y="3852334"/>
                </a:lnTo>
                <a:lnTo>
                  <a:pt x="1016000" y="4080934"/>
                </a:lnTo>
                <a:lnTo>
                  <a:pt x="2108200" y="2463800"/>
                </a:lnTo>
                <a:lnTo>
                  <a:pt x="2125134" y="364067"/>
                </a:lnTo>
                <a:lnTo>
                  <a:pt x="3344334" y="651934"/>
                </a:lnTo>
                <a:lnTo>
                  <a:pt x="3251200" y="3234267"/>
                </a:lnTo>
                <a:lnTo>
                  <a:pt x="1845734" y="4004734"/>
                </a:lnTo>
                <a:lnTo>
                  <a:pt x="1540934" y="5207000"/>
                </a:lnTo>
                <a:lnTo>
                  <a:pt x="2421467" y="6002867"/>
                </a:lnTo>
                <a:lnTo>
                  <a:pt x="5782734" y="5935134"/>
                </a:lnTo>
                <a:cubicBezTo>
                  <a:pt x="5779912" y="5537201"/>
                  <a:pt x="5777089" y="5139267"/>
                  <a:pt x="5774267" y="4741334"/>
                </a:cubicBezTo>
                <a:lnTo>
                  <a:pt x="5461000" y="4402667"/>
                </a:lnTo>
                <a:lnTo>
                  <a:pt x="5757334" y="3852334"/>
                </a:lnTo>
                <a:lnTo>
                  <a:pt x="6756400" y="3776134"/>
                </a:lnTo>
                <a:lnTo>
                  <a:pt x="7332134" y="4318000"/>
                </a:lnTo>
                <a:lnTo>
                  <a:pt x="7188200" y="5088467"/>
                </a:lnTo>
                <a:lnTo>
                  <a:pt x="7450667" y="5571067"/>
                </a:lnTo>
                <a:lnTo>
                  <a:pt x="7797800" y="5537200"/>
                </a:lnTo>
                <a:lnTo>
                  <a:pt x="7780867" y="4834467"/>
                </a:lnTo>
                <a:lnTo>
                  <a:pt x="7569200" y="4106334"/>
                </a:lnTo>
                <a:lnTo>
                  <a:pt x="7628467" y="3742267"/>
                </a:lnTo>
                <a:lnTo>
                  <a:pt x="7806267" y="3158067"/>
                </a:lnTo>
                <a:lnTo>
                  <a:pt x="7594600" y="2633134"/>
                </a:lnTo>
                <a:lnTo>
                  <a:pt x="7391400" y="2023534"/>
                </a:lnTo>
                <a:lnTo>
                  <a:pt x="7789334" y="1244600"/>
                </a:lnTo>
                <a:lnTo>
                  <a:pt x="7747000" y="736600"/>
                </a:lnTo>
                <a:lnTo>
                  <a:pt x="7035800" y="0"/>
                </a:lnTo>
                <a:lnTo>
                  <a:pt x="25400" y="84667"/>
                </a:lnTo>
                <a:lnTo>
                  <a:pt x="0" y="448734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121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Graphs</a:t>
            </a:r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-265615" y="1195222"/>
            <a:ext cx="9587037" cy="5693904"/>
            <a:chOff x="-265615" y="1195222"/>
            <a:chExt cx="9587037" cy="5693904"/>
          </a:xfrm>
        </p:grpSpPr>
        <p:sp>
          <p:nvSpPr>
            <p:cNvPr id="2" name="Freeform 1"/>
            <p:cNvSpPr/>
            <p:nvPr/>
          </p:nvSpPr>
          <p:spPr>
            <a:xfrm>
              <a:off x="-265615" y="1195222"/>
              <a:ext cx="4241538" cy="5685603"/>
            </a:xfrm>
            <a:custGeom>
              <a:avLst/>
              <a:gdLst>
                <a:gd name="connsiteX0" fmla="*/ 3975923 w 4241538"/>
                <a:gd name="connsiteY0" fmla="*/ 49801 h 5685603"/>
                <a:gd name="connsiteX1" fmla="*/ 4200036 w 4241538"/>
                <a:gd name="connsiteY1" fmla="*/ 1535528 h 5685603"/>
                <a:gd name="connsiteX2" fmla="*/ 3975923 w 4241538"/>
                <a:gd name="connsiteY2" fmla="*/ 2149739 h 5685603"/>
                <a:gd name="connsiteX3" fmla="*/ 4241538 w 4241538"/>
                <a:gd name="connsiteY3" fmla="*/ 2954854 h 5685603"/>
                <a:gd name="connsiteX4" fmla="*/ 2598046 w 4241538"/>
                <a:gd name="connsiteY4" fmla="*/ 3809769 h 5685603"/>
                <a:gd name="connsiteX5" fmla="*/ 1958910 w 4241538"/>
                <a:gd name="connsiteY5" fmla="*/ 4166676 h 5685603"/>
                <a:gd name="connsiteX6" fmla="*/ 2282628 w 4241538"/>
                <a:gd name="connsiteY6" fmla="*/ 4805787 h 5685603"/>
                <a:gd name="connsiteX7" fmla="*/ 2241126 w 4241538"/>
                <a:gd name="connsiteY7" fmla="*/ 5685603 h 5685603"/>
                <a:gd name="connsiteX8" fmla="*/ 0 w 4241538"/>
                <a:gd name="connsiteY8" fmla="*/ 5669003 h 5685603"/>
                <a:gd name="connsiteX9" fmla="*/ 24902 w 4241538"/>
                <a:gd name="connsiteY9" fmla="*/ 0 h 5685603"/>
                <a:gd name="connsiteX10" fmla="*/ 4025726 w 4241538"/>
                <a:gd name="connsiteY10" fmla="*/ 33200 h 568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1538" h="5685603">
                  <a:moveTo>
                    <a:pt x="3975923" y="49801"/>
                  </a:moveTo>
                  <a:lnTo>
                    <a:pt x="4200036" y="1535528"/>
                  </a:lnTo>
                  <a:lnTo>
                    <a:pt x="3975923" y="2149739"/>
                  </a:lnTo>
                  <a:lnTo>
                    <a:pt x="4241538" y="2954854"/>
                  </a:lnTo>
                  <a:lnTo>
                    <a:pt x="2598046" y="3809769"/>
                  </a:lnTo>
                  <a:lnTo>
                    <a:pt x="1958910" y="4166676"/>
                  </a:lnTo>
                  <a:lnTo>
                    <a:pt x="2282628" y="4805787"/>
                  </a:lnTo>
                  <a:lnTo>
                    <a:pt x="2241126" y="5685603"/>
                  </a:lnTo>
                  <a:lnTo>
                    <a:pt x="0" y="5669003"/>
                  </a:lnTo>
                  <a:lnTo>
                    <a:pt x="24902" y="0"/>
                  </a:lnTo>
                  <a:lnTo>
                    <a:pt x="4025726" y="33200"/>
                  </a:lnTo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05400" y="2101644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5016090" y="40653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3415890" y="6122741"/>
              <a:ext cx="546510" cy="27805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182600" y="3264932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169072" y="1275893"/>
              <a:ext cx="1961400" cy="153566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088185" y="4706186"/>
              <a:ext cx="4233237" cy="2182940"/>
            </a:xfrm>
            <a:custGeom>
              <a:avLst/>
              <a:gdLst>
                <a:gd name="connsiteX0" fmla="*/ 1909107 w 4233237"/>
                <a:gd name="connsiteY0" fmla="*/ 0 h 2182940"/>
                <a:gd name="connsiteX1" fmla="*/ 2714252 w 4233237"/>
                <a:gd name="connsiteY1" fmla="*/ 132802 h 2182940"/>
                <a:gd name="connsiteX2" fmla="*/ 4191735 w 4233237"/>
                <a:gd name="connsiteY2" fmla="*/ 182603 h 2182940"/>
                <a:gd name="connsiteX3" fmla="*/ 4233237 w 4233237"/>
                <a:gd name="connsiteY3" fmla="*/ 2182940 h 2182940"/>
                <a:gd name="connsiteX4" fmla="*/ 224113 w 4233237"/>
                <a:gd name="connsiteY4" fmla="*/ 2091638 h 2182940"/>
                <a:gd name="connsiteX5" fmla="*/ 0 w 4233237"/>
                <a:gd name="connsiteY5" fmla="*/ 1502327 h 2182940"/>
                <a:gd name="connsiteX6" fmla="*/ 199211 w 4233237"/>
                <a:gd name="connsiteY6" fmla="*/ 1203522 h 2182940"/>
                <a:gd name="connsiteX7" fmla="*/ 531230 w 4233237"/>
                <a:gd name="connsiteY7" fmla="*/ 240704 h 2182940"/>
                <a:gd name="connsiteX8" fmla="*/ 1709896 w 4233237"/>
                <a:gd name="connsiteY8" fmla="*/ 174303 h 2182940"/>
                <a:gd name="connsiteX9" fmla="*/ 1909107 w 4233237"/>
                <a:gd name="connsiteY9" fmla="*/ 0 h 218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3237" h="2182940">
                  <a:moveTo>
                    <a:pt x="1909107" y="0"/>
                  </a:moveTo>
                  <a:lnTo>
                    <a:pt x="2714252" y="132802"/>
                  </a:lnTo>
                  <a:lnTo>
                    <a:pt x="4191735" y="182603"/>
                  </a:lnTo>
                  <a:lnTo>
                    <a:pt x="4233237" y="2182940"/>
                  </a:lnTo>
                  <a:lnTo>
                    <a:pt x="224113" y="2091638"/>
                  </a:lnTo>
                  <a:lnTo>
                    <a:pt x="0" y="1502327"/>
                  </a:lnTo>
                  <a:lnTo>
                    <a:pt x="199211" y="1203522"/>
                  </a:lnTo>
                  <a:lnTo>
                    <a:pt x="531230" y="240704"/>
                  </a:lnTo>
                  <a:lnTo>
                    <a:pt x="1709896" y="174303"/>
                  </a:lnTo>
                  <a:lnTo>
                    <a:pt x="1909107" y="0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92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475687" y="3267922"/>
            <a:ext cx="1732174" cy="1969684"/>
            <a:chOff x="6748405" y="2362200"/>
            <a:chExt cx="1273220" cy="1447800"/>
          </a:xfrm>
        </p:grpSpPr>
        <p:sp>
          <p:nvSpPr>
            <p:cNvPr id="78" name="Folded Corner 77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56245" y="1600200"/>
            <a:ext cx="2020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Tables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3519598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916467" y="3294769"/>
            <a:ext cx="1931834" cy="2057400"/>
            <a:chOff x="6490911" y="2293515"/>
            <a:chExt cx="1361000" cy="1449463"/>
          </a:xfrm>
        </p:grpSpPr>
        <p:cxnSp>
          <p:nvCxnSpPr>
            <p:cNvPr id="57" name="Straight Connector 56"/>
            <p:cNvCxnSpPr>
              <a:stCxn id="69" idx="5"/>
              <a:endCxn id="70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1" idx="3"/>
              <a:endCxn id="70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3" idx="1"/>
              <a:endCxn id="70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8" idx="5"/>
              <a:endCxn id="72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70" idx="3"/>
              <a:endCxn id="72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5" name="Straight Connector 74"/>
            <p:cNvCxnSpPr>
              <a:stCxn id="74" idx="5"/>
              <a:endCxn id="71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2" idx="6"/>
              <a:endCxn id="73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693540" y="1600200"/>
            <a:ext cx="2383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Gill Sans Light"/>
                <a:cs typeface="Gill Sans Light"/>
              </a:rPr>
              <a:t>Graphs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5" name="Group 44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63" name="Isosceles Triangle 62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5" name="Plus 64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55" name="Right Arrow 54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Right Arrow 57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1" name="Right Arrow 60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4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>
                <a:latin typeface="Gill Sans Light"/>
                <a:cs typeface="Gill Sans Light"/>
              </a:rPr>
              <a:t> Systems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0" y="10668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Dataflow Systems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572000" y="1066800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Graph Systems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1527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Dependency Graph</a:t>
              </a: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>
                    <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9812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Result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  <a:latin typeface="Gill Sans Light"/>
                  <a:cs typeface="Gill Sans Light"/>
                </a:rPr>
                <a:t>Row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9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Autofit/>
          </a:bodyPr>
          <a:lstStyle/>
          <a:p>
            <a:r>
              <a:rPr lang="en-US" sz="6000" i="1" dirty="0">
                <a:latin typeface="Gill Sans Light"/>
                <a:cs typeface="Gill Sans Light"/>
              </a:rPr>
              <a:t>Separate systems 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latin typeface="Gill Sans Light"/>
                <a:cs typeface="Gill Sans Light"/>
              </a:rPr>
              <a:t>for each view can be</a:t>
            </a:r>
            <a:br>
              <a:rPr lang="en-US" sz="6000" i="1" dirty="0">
                <a:latin typeface="Gill Sans Light"/>
                <a:cs typeface="Gill Sans Light"/>
              </a:rPr>
            </a:br>
            <a: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>
                <a:latin typeface="Gill Sans Light"/>
                <a:cs typeface="Gill Sans Light"/>
              </a:rPr>
              <a:t>and </a:t>
            </a:r>
            <a: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br>
              <a:rPr lang="en-US" sz="6000" i="1" dirty="0">
                <a:solidFill>
                  <a:srgbClr val="3366FF"/>
                </a:solidFill>
                <a:latin typeface="Gill Sans Light"/>
                <a:cs typeface="Gill Sans Light"/>
              </a:rPr>
            </a:b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649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Difficult to Program and Use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Leads to brittle and often </a:t>
            </a:r>
            <a:br>
              <a:rPr lang="en-US" sz="3600" dirty="0">
                <a:latin typeface="Gill Sans Light"/>
                <a:cs typeface="Gill Sans Light"/>
              </a:rPr>
            </a:br>
            <a:r>
              <a:rPr lang="en-US" sz="3600" dirty="0">
                <a:latin typeface="Gill Sans Light"/>
                <a:cs typeface="Gill Sans Light"/>
              </a:rPr>
              <a:t>complex interfaces</a:t>
            </a: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Gill Sans Light"/>
                <a:cs typeface="Gill Sans Light"/>
              </a:rPr>
              <a:t>Inefficient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Light"/>
                <a:cs typeface="Gill Sans Light"/>
              </a:rPr>
              <a:t>Extensive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data movement </a:t>
            </a:r>
            <a:r>
              <a:rPr lang="en-US" sz="3200" dirty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duplication</a:t>
            </a:r>
            <a:r>
              <a:rPr lang="en-US" sz="3200" dirty="0">
                <a:latin typeface="Gill Sans Light"/>
                <a:cs typeface="Gill Sans Light"/>
              </a:rPr>
              <a:t> across </a:t>
            </a:r>
            <a:br>
              <a:rPr lang="en-US" sz="3200" dirty="0">
                <a:latin typeface="Gill Sans Light"/>
                <a:cs typeface="Gill Sans Light"/>
              </a:rPr>
            </a:br>
            <a:r>
              <a:rPr lang="en-US" sz="3200" dirty="0">
                <a:latin typeface="Gill Sans Light"/>
                <a:cs typeface="Gill Sans Light"/>
              </a:rPr>
              <a:t>the network and file system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HDFS</a:t>
                </a:r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>
                <a:latin typeface="Gill Sans Light"/>
                <a:cs typeface="Gill Sans Light"/>
              </a:rPr>
            </a:br>
            <a:r>
              <a:rPr lang="en-US" sz="3200" dirty="0">
                <a:latin typeface="Gill Sans Light"/>
                <a:cs typeface="Gill Sans Light"/>
              </a:rPr>
              <a:t>across stages</a:t>
            </a: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25" y="25851"/>
            <a:ext cx="8229600" cy="1143000"/>
          </a:xfrm>
        </p:spPr>
        <p:txBody>
          <a:bodyPr/>
          <a:lstStyle/>
          <a:p>
            <a:r>
              <a:rPr lang="en-US" dirty="0"/>
              <a:t>Web Graphs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" y="1066800"/>
            <a:ext cx="9144000" cy="46032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Generated Content: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Gill Sans Light"/>
                <a:cs typeface="Gill Sans Light"/>
              </a:rPr>
              <a:t>Wikipedia restricted to</a:t>
            </a:r>
            <a:br>
              <a:rPr lang="en-US" sz="1800" dirty="0">
                <a:latin typeface="Gill Sans Light"/>
                <a:cs typeface="Gill Sans Light"/>
              </a:rPr>
            </a:br>
            <a:r>
              <a:rPr lang="en-US" sz="1800" dirty="0">
                <a:latin typeface="Gill Sans Light"/>
                <a:cs typeface="Gill Sans Light"/>
              </a:rPr>
              <a:t> 1000 climate change pages </a:t>
            </a:r>
          </a:p>
        </p:txBody>
      </p:sp>
    </p:spTree>
    <p:extLst>
      <p:ext uri="{BB962C8B-B14F-4D97-AF65-F5344CB8AC3E}">
        <p14:creationId xmlns:p14="http://schemas.microsoft.com/office/powerpoint/2010/main" val="4044609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dirty="0"/>
              <a:t>The </a:t>
            </a:r>
            <a:r>
              <a:rPr lang="en-US" sz="4000" dirty="0" err="1"/>
              <a:t>GraphX</a:t>
            </a:r>
            <a:r>
              <a:rPr lang="en-US" sz="4000" dirty="0"/>
              <a:t> Unified Approach</a:t>
            </a:r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>
                <a:solidFill>
                  <a:prstClr val="black"/>
                </a:solidFill>
              </a:rPr>
              <a:t>Enabling users to </a:t>
            </a:r>
            <a:r>
              <a:rPr lang="en-US" sz="4000" dirty="0">
                <a:solidFill>
                  <a:srgbClr val="3366FF"/>
                </a:solidFill>
              </a:rPr>
              <a:t>easily</a:t>
            </a:r>
            <a:r>
              <a:rPr lang="en-US" sz="4000" dirty="0">
                <a:solidFill>
                  <a:prstClr val="black"/>
                </a:solidFill>
              </a:rPr>
              <a:t> and </a:t>
            </a:r>
            <a:r>
              <a:rPr lang="en-US" sz="4000" dirty="0">
                <a:solidFill>
                  <a:srgbClr val="3366FF"/>
                </a:solidFill>
              </a:rPr>
              <a:t>efficiently</a:t>
            </a:r>
            <a:r>
              <a:rPr lang="en-US" sz="4000" dirty="0">
                <a:solidFill>
                  <a:prstClr val="black"/>
                </a:solidFill>
              </a:rPr>
              <a:t> express the entire graph analytics pipeline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764" y="381000"/>
            <a:ext cx="3540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  <a:t>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3764" y="3573959"/>
            <a:ext cx="3277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Gill Sans Light"/>
                <a:cs typeface="Gill Sans Light"/>
              </a:rPr>
              <a:t>Optimizations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685800" y="1336358"/>
            <a:ext cx="3623432" cy="1806721"/>
            <a:chOff x="734048" y="1641158"/>
            <a:chExt cx="3623432" cy="1806721"/>
          </a:xfrm>
        </p:grpSpPr>
        <p:grpSp>
          <p:nvGrpSpPr>
            <p:cNvPr id="155" name="Group 154"/>
            <p:cNvGrpSpPr/>
            <p:nvPr/>
          </p:nvGrpSpPr>
          <p:grpSpPr>
            <a:xfrm>
              <a:off x="734699" y="1641158"/>
              <a:ext cx="3608701" cy="1483042"/>
              <a:chOff x="609600" y="1641158"/>
              <a:chExt cx="3608701" cy="148304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09600" y="1686938"/>
                <a:ext cx="1036376" cy="1096758"/>
                <a:chOff x="2013099" y="2147633"/>
                <a:chExt cx="1339701" cy="1417755"/>
              </a:xfrm>
            </p:grpSpPr>
            <p:cxnSp>
              <p:nvCxnSpPr>
                <p:cNvPr id="10" name="Straight Connector 9"/>
                <p:cNvCxnSpPr>
                  <a:stCxn id="17" idx="5"/>
                  <a:endCxn id="18" idx="1"/>
                </p:cNvCxnSpPr>
                <p:nvPr/>
              </p:nvCxnSpPr>
              <p:spPr>
                <a:xfrm>
                  <a:off x="2655052" y="2818029"/>
                  <a:ext cx="126891" cy="20507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>
                  <a:stCxn id="19" idx="3"/>
                  <a:endCxn id="18" idx="7"/>
                </p:cNvCxnSpPr>
                <p:nvPr/>
              </p:nvCxnSpPr>
              <p:spPr>
                <a:xfrm flipH="1">
                  <a:off x="2936315" y="2865494"/>
                  <a:ext cx="195578" cy="157605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7" idx="4"/>
                  <a:endCxn id="20" idx="0"/>
                </p:cNvCxnSpPr>
                <p:nvPr/>
              </p:nvCxnSpPr>
              <p:spPr>
                <a:xfrm flipH="1">
                  <a:off x="2541151" y="2850000"/>
                  <a:ext cx="36716" cy="49707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>
                  <a:stCxn id="16" idx="5"/>
                  <a:endCxn id="20" idx="1"/>
                </p:cNvCxnSpPr>
                <p:nvPr/>
              </p:nvCxnSpPr>
              <p:spPr>
                <a:xfrm>
                  <a:off x="2199441" y="3036342"/>
                  <a:ext cx="264524" cy="3427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17" idx="2"/>
                  <a:endCxn id="16" idx="7"/>
                </p:cNvCxnSpPr>
                <p:nvPr/>
              </p:nvCxnSpPr>
              <p:spPr>
                <a:xfrm flipH="1">
                  <a:off x="2199442" y="2740843"/>
                  <a:ext cx="269268" cy="14112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18" idx="3"/>
                  <a:endCxn id="20" idx="7"/>
                </p:cNvCxnSpPr>
                <p:nvPr/>
              </p:nvCxnSpPr>
              <p:spPr>
                <a:xfrm flipH="1">
                  <a:off x="2618335" y="3177470"/>
                  <a:ext cx="163609" cy="20157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/>
                <p:cNvSpPr/>
                <p:nvPr/>
              </p:nvSpPr>
              <p:spPr>
                <a:xfrm>
                  <a:off x="2013099" y="2850000"/>
                  <a:ext cx="218313" cy="218314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468710" y="2631686"/>
                  <a:ext cx="218313" cy="218314"/>
                </a:xfrm>
                <a:prstGeom prst="ellipse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749972" y="2991128"/>
                  <a:ext cx="218313" cy="218314"/>
                </a:xfrm>
                <a:prstGeom prst="ellipse">
                  <a:avLst/>
                </a:prstGeom>
                <a:solidFill>
                  <a:srgbClr val="FF00FF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3099922" y="2679151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431993" y="3347074"/>
                  <a:ext cx="218313" cy="21831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655052" y="2147633"/>
                  <a:ext cx="218313" cy="218314"/>
                </a:xfrm>
                <a:prstGeom prst="ellipse">
                  <a:avLst/>
                </a:prstGeom>
                <a:solidFill>
                  <a:srgbClr val="9BBB59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2" name="Straight Connector 21"/>
                <p:cNvCxnSpPr>
                  <a:stCxn id="21" idx="3"/>
                  <a:endCxn id="17" idx="0"/>
                </p:cNvCxnSpPr>
                <p:nvPr/>
              </p:nvCxnSpPr>
              <p:spPr>
                <a:xfrm flipH="1">
                  <a:off x="2577867" y="2333975"/>
                  <a:ext cx="109157" cy="29771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21" idx="5"/>
                  <a:endCxn id="19" idx="1"/>
                </p:cNvCxnSpPr>
                <p:nvPr/>
              </p:nvCxnSpPr>
              <p:spPr>
                <a:xfrm>
                  <a:off x="2841394" y="2333975"/>
                  <a:ext cx="290499" cy="37714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0" idx="6"/>
                  <a:endCxn id="25" idx="3"/>
                </p:cNvCxnSpPr>
                <p:nvPr/>
              </p:nvCxnSpPr>
              <p:spPr>
                <a:xfrm flipV="1">
                  <a:off x="2650305" y="3283008"/>
                  <a:ext cx="516152" cy="17322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3134487" y="3096666"/>
                  <a:ext cx="218313" cy="218314"/>
                </a:xfrm>
                <a:prstGeom prst="ellipse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2122255" y="2224818"/>
                  <a:ext cx="218313" cy="218314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27" name="Straight Connector 26"/>
                <p:cNvCxnSpPr>
                  <a:stCxn id="26" idx="6"/>
                  <a:endCxn id="19" idx="2"/>
                </p:cNvCxnSpPr>
                <p:nvPr/>
              </p:nvCxnSpPr>
              <p:spPr>
                <a:xfrm>
                  <a:off x="2340568" y="2333975"/>
                  <a:ext cx="759354" cy="45433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19" idx="4"/>
                  <a:endCxn id="25" idx="0"/>
                </p:cNvCxnSpPr>
                <p:nvPr/>
              </p:nvCxnSpPr>
              <p:spPr>
                <a:xfrm>
                  <a:off x="3209079" y="2897465"/>
                  <a:ext cx="34565" cy="19920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6" idx="3"/>
                  <a:endCxn id="16" idx="1"/>
                </p:cNvCxnSpPr>
                <p:nvPr/>
              </p:nvCxnSpPr>
              <p:spPr>
                <a:xfrm flipH="1">
                  <a:off x="2045070" y="2411161"/>
                  <a:ext cx="109156" cy="47081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6" idx="5"/>
                  <a:endCxn id="17" idx="1"/>
                </p:cNvCxnSpPr>
                <p:nvPr/>
              </p:nvCxnSpPr>
              <p:spPr>
                <a:xfrm>
                  <a:off x="2308597" y="2411161"/>
                  <a:ext cx="192084" cy="252496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2819400" y="1641158"/>
                <a:ext cx="1398901" cy="1483042"/>
                <a:chOff x="3477899" y="1517115"/>
                <a:chExt cx="1856101" cy="1967741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3997928" y="1530695"/>
                  <a:ext cx="609600" cy="1596444"/>
                  <a:chOff x="2286000" y="2667000"/>
                  <a:chExt cx="609600" cy="1596444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2286000" y="2667000"/>
                    <a:ext cx="6096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2362195" y="2819400"/>
                    <a:ext cx="450670" cy="1268799"/>
                    <a:chOff x="2362195" y="2819400"/>
                    <a:chExt cx="450670" cy="1268799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2362200" y="281940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92" name="Rectangle 91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4" name="Rectangle 93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grpSp>
                  <p:nvGrpSpPr>
                    <p:cNvPr id="83" name="Group 82"/>
                    <p:cNvGrpSpPr/>
                    <p:nvPr/>
                  </p:nvGrpSpPr>
                  <p:grpSpPr>
                    <a:xfrm>
                      <a:off x="2362203" y="3105150"/>
                      <a:ext cx="281666" cy="125799"/>
                      <a:chOff x="6172200" y="3773468"/>
                      <a:chExt cx="762000" cy="340328"/>
                    </a:xfrm>
                  </p:grpSpPr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2362195" y="33909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  <p:grpSp>
                  <p:nvGrpSpPr>
                    <p:cNvPr id="85" name="Group 84"/>
                    <p:cNvGrpSpPr/>
                    <p:nvPr/>
                  </p:nvGrpSpPr>
                  <p:grpSpPr>
                    <a:xfrm>
                      <a:off x="2362200" y="3676650"/>
                      <a:ext cx="450665" cy="125799"/>
                      <a:chOff x="6172200" y="3773468"/>
                      <a:chExt cx="1219200" cy="340328"/>
                    </a:xfrm>
                  </p:grpSpPr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61722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66294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7086600" y="3773468"/>
                        <a:ext cx="304800" cy="34032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  <a:headEnd type="none" w="med" len="med"/>
                        <a:tailEnd type="none"/>
                      </a:ln>
                      <a:effectLst/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prstClr val="black"/>
                          </a:solidFill>
                          <a:latin typeface="Corbel"/>
                        </a:endParaRPr>
                      </a:p>
                    </p:txBody>
                  </p:sp>
                </p:grp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2362195" y="3962400"/>
                      <a:ext cx="112666" cy="125799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  <a:headEnd type="none" w="med" len="med"/>
                      <a:tailEnd type="none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black"/>
                        </a:solidFill>
                        <a:latin typeface="Corbel"/>
                      </a:endParaRPr>
                    </a:p>
                  </p:txBody>
                </p:sp>
              </p:grp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4724400" y="1517115"/>
                  <a:ext cx="609600" cy="1967741"/>
                  <a:chOff x="3124200" y="2667000"/>
                  <a:chExt cx="685800" cy="2213707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3124200" y="2667000"/>
                    <a:ext cx="685800" cy="22137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188037" y="2733649"/>
                    <a:ext cx="549884" cy="2080409"/>
                    <a:chOff x="3188037" y="2740951"/>
                    <a:chExt cx="549884" cy="2080409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3188037" y="274095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7" name="Straight Connector 76"/>
                      <p:cNvCxnSpPr>
                        <a:stCxn id="78" idx="6"/>
                        <a:endCxn id="79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8" name="Oval 77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9" name="Oval 78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188037" y="295334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4" name="Straight Connector 73"/>
                      <p:cNvCxnSpPr>
                        <a:stCxn id="75" idx="6"/>
                        <a:endCxn id="76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5" name="Oval 74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6" name="Oval 75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3188037" y="316573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71" name="Straight Connector 70"/>
                      <p:cNvCxnSpPr>
                        <a:stCxn id="72" idx="6"/>
                        <a:endCxn id="73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Oval 71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3" name="Oval 72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3188037" y="337812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8" name="Straight Connector 67"/>
                      <p:cNvCxnSpPr>
                        <a:stCxn id="69" idx="6"/>
                        <a:endCxn id="70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9" name="Oval 68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70" name="Oval 69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3188037" y="3590519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5" name="Straight Connector 64"/>
                      <p:cNvCxnSpPr>
                        <a:stCxn id="66" idx="6"/>
                        <a:endCxn id="67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6" name="Oval 65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7" name="Oval 66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5" name="Group 44"/>
                    <p:cNvGrpSpPr/>
                    <p:nvPr/>
                  </p:nvGrpSpPr>
                  <p:grpSpPr>
                    <a:xfrm>
                      <a:off x="3188037" y="3802911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62" name="Straight Connector 61"/>
                      <p:cNvCxnSpPr>
                        <a:stCxn id="63" idx="6"/>
                        <a:endCxn id="64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Oval 62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3188037" y="4015303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9" name="Straight Connector 58"/>
                      <p:cNvCxnSpPr>
                        <a:stCxn id="60" idx="6"/>
                        <a:endCxn id="61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0" name="Oval 59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3188037" y="422769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6" name="Straight Connector 55"/>
                      <p:cNvCxnSpPr>
                        <a:stCxn id="57" idx="6"/>
                        <a:endCxn id="58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7" name="Oval 56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8" name="Oval 57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3188037" y="4440087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3" name="Straight Connector 52"/>
                      <p:cNvCxnSpPr>
                        <a:stCxn id="54" idx="6"/>
                        <a:endCxn id="55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4" name="Oval 53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5" name="Oval 54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3188037" y="4652475"/>
                      <a:ext cx="549884" cy="168885"/>
                      <a:chOff x="2895600" y="3514599"/>
                      <a:chExt cx="549884" cy="168885"/>
                    </a:xfrm>
                  </p:grpSpPr>
                  <p:cxnSp>
                    <p:nvCxnSpPr>
                      <p:cNvPr id="50" name="Straight Connector 49"/>
                      <p:cNvCxnSpPr>
                        <a:stCxn id="51" idx="6"/>
                        <a:endCxn id="52" idx="2"/>
                      </p:cNvCxnSpPr>
                      <p:nvPr/>
                    </p:nvCxnSpPr>
                    <p:spPr>
                      <a:xfrm>
                        <a:off x="3064484" y="3599042"/>
                        <a:ext cx="212116" cy="0"/>
                      </a:xfrm>
                      <a:prstGeom prst="line">
                        <a:avLst/>
                      </a:prstGeom>
                      <a:effectLst/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1" name="Oval 50"/>
                      <p:cNvSpPr/>
                      <p:nvPr/>
                    </p:nvSpPr>
                    <p:spPr>
                      <a:xfrm>
                        <a:off x="2895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  <p:sp>
                    <p:nvSpPr>
                      <p:cNvPr id="52" name="Oval 51"/>
                      <p:cNvSpPr/>
                      <p:nvPr/>
                    </p:nvSpPr>
                    <p:spPr>
                      <a:xfrm>
                        <a:off x="3276600" y="3514599"/>
                        <a:ext cx="168884" cy="168885"/>
                      </a:xfrm>
                      <a:prstGeom prst="ellipse">
                        <a:avLst/>
                      </a:prstGeom>
                      <a:noFill/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auto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endParaRPr lang="en-US" sz="1800">
                          <a:solidFill>
                            <a:prstClr val="white"/>
                          </a:solidFill>
                          <a:latin typeface="Gill Sans Light"/>
                          <a:cs typeface="Gill Sans Light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3477899" y="1530695"/>
                  <a:ext cx="381000" cy="1596444"/>
                  <a:chOff x="2057400" y="3453148"/>
                  <a:chExt cx="381000" cy="1596444"/>
                </a:xfrm>
              </p:grpSpPr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2163458" y="3587055"/>
                    <a:ext cx="168884" cy="1311885"/>
                    <a:chOff x="1447310" y="4479315"/>
                    <a:chExt cx="168884" cy="1311885"/>
                  </a:xfrm>
                </p:grpSpPr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1447310" y="4765065"/>
                      <a:ext cx="168884" cy="168885"/>
                    </a:xfrm>
                    <a:prstGeom prst="ellipse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6" name="Oval 105"/>
                    <p:cNvSpPr/>
                    <p:nvPr/>
                  </p:nvSpPr>
                  <p:spPr>
                    <a:xfrm>
                      <a:off x="1447310" y="5050815"/>
                      <a:ext cx="168884" cy="168885"/>
                    </a:xfrm>
                    <a:prstGeom prst="ellipse">
                      <a:avLst/>
                    </a:prstGeom>
                    <a:solidFill>
                      <a:srgbClr val="3366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7" name="Oval 106"/>
                    <p:cNvSpPr/>
                    <p:nvPr/>
                  </p:nvSpPr>
                  <p:spPr>
                    <a:xfrm>
                      <a:off x="1447310" y="533656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FF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8" name="Oval 107"/>
                    <p:cNvSpPr/>
                    <p:nvPr/>
                  </p:nvSpPr>
                  <p:spPr>
                    <a:xfrm>
                      <a:off x="1447310" y="5622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  <p:sp>
                  <p:nvSpPr>
                    <p:cNvPr id="109" name="Oval 108"/>
                    <p:cNvSpPr/>
                    <p:nvPr/>
                  </p:nvSpPr>
                  <p:spPr>
                    <a:xfrm>
                      <a:off x="1447310" y="4479315"/>
                      <a:ext cx="168884" cy="16888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solidFill>
                          <a:prstClr val="white"/>
                        </a:solidFill>
                        <a:latin typeface="Gill Sans Light"/>
                        <a:cs typeface="Gill Sans Light"/>
                      </a:endParaRPr>
                    </a:p>
                  </p:txBody>
                </p:sp>
              </p:grp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2057400" y="3453148"/>
                    <a:ext cx="381000" cy="1596444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</p:grpSp>
          <p:sp>
            <p:nvSpPr>
              <p:cNvPr id="111" name="Right Arrow 110"/>
              <p:cNvSpPr/>
              <p:nvPr/>
            </p:nvSpPr>
            <p:spPr>
              <a:xfrm>
                <a:off x="19050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734048" y="2801548"/>
              <a:ext cx="1203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</a:t>
              </a:r>
            </a:p>
            <a:p>
              <a:pPr algn="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Graphs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2590800" y="2801548"/>
              <a:ext cx="17666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Horizontally</a:t>
              </a:r>
            </a:p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Partitioned Tables</a:t>
              </a:r>
            </a:p>
          </p:txBody>
        </p:sp>
      </p:grpSp>
      <p:grpSp>
        <p:nvGrpSpPr>
          <p:cNvPr id="284" name="Group 283"/>
          <p:cNvGrpSpPr/>
          <p:nvPr/>
        </p:nvGrpSpPr>
        <p:grpSpPr>
          <a:xfrm>
            <a:off x="5209552" y="1295400"/>
            <a:ext cx="3657600" cy="1841105"/>
            <a:chOff x="5257800" y="1600200"/>
            <a:chExt cx="3657600" cy="1841105"/>
          </a:xfrm>
        </p:grpSpPr>
        <p:grpSp>
          <p:nvGrpSpPr>
            <p:cNvPr id="154" name="Group 153"/>
            <p:cNvGrpSpPr/>
            <p:nvPr/>
          </p:nvGrpSpPr>
          <p:grpSpPr>
            <a:xfrm>
              <a:off x="5371992" y="1600200"/>
              <a:ext cx="3314808" cy="1340006"/>
              <a:chOff x="5110211" y="1600200"/>
              <a:chExt cx="3314808" cy="1340006"/>
            </a:xfrm>
          </p:grpSpPr>
          <p:grpSp>
            <p:nvGrpSpPr>
              <p:cNvPr id="146" name="Group 145"/>
              <p:cNvGrpSpPr/>
              <p:nvPr/>
            </p:nvGrpSpPr>
            <p:grpSpPr>
              <a:xfrm rot="13220780">
                <a:off x="5110211" y="1859129"/>
                <a:ext cx="1436387" cy="1081077"/>
                <a:chOff x="6110088" y="1796575"/>
                <a:chExt cx="2957716" cy="2226084"/>
              </a:xfrm>
            </p:grpSpPr>
            <p:sp>
              <p:nvSpPr>
                <p:cNvPr id="127" name="Freeform 126"/>
                <p:cNvSpPr/>
                <p:nvPr/>
              </p:nvSpPr>
              <p:spPr bwMode="auto">
                <a:xfrm>
                  <a:off x="6110088" y="1796575"/>
                  <a:ext cx="2957716" cy="2226084"/>
                </a:xfrm>
                <a:custGeom>
                  <a:avLst/>
                  <a:gdLst>
                    <a:gd name="connsiteX0" fmla="*/ 1930400 w 3149600"/>
                    <a:gd name="connsiteY0" fmla="*/ 159926 h 2455333"/>
                    <a:gd name="connsiteX1" fmla="*/ 237067 w 3149600"/>
                    <a:gd name="connsiteY1" fmla="*/ 193793 h 2455333"/>
                    <a:gd name="connsiteX2" fmla="*/ 508000 w 3149600"/>
                    <a:gd name="connsiteY2" fmla="*/ 1322682 h 2455333"/>
                    <a:gd name="connsiteX3" fmla="*/ 993423 w 3149600"/>
                    <a:gd name="connsiteY3" fmla="*/ 2304815 h 2455333"/>
                    <a:gd name="connsiteX4" fmla="*/ 1569156 w 3149600"/>
                    <a:gd name="connsiteY4" fmla="*/ 2225793 h 2455333"/>
                    <a:gd name="connsiteX5" fmla="*/ 1919111 w 3149600"/>
                    <a:gd name="connsiteY5" fmla="*/ 1175926 h 2455333"/>
                    <a:gd name="connsiteX6" fmla="*/ 2291645 w 3149600"/>
                    <a:gd name="connsiteY6" fmla="*/ 2135482 h 2455333"/>
                    <a:gd name="connsiteX7" fmla="*/ 2889956 w 3149600"/>
                    <a:gd name="connsiteY7" fmla="*/ 2304815 h 2455333"/>
                    <a:gd name="connsiteX8" fmla="*/ 3081867 w 3149600"/>
                    <a:gd name="connsiteY8" fmla="*/ 1841970 h 2455333"/>
                    <a:gd name="connsiteX9" fmla="*/ 2483556 w 3149600"/>
                    <a:gd name="connsiteY9" fmla="*/ 600193 h 2455333"/>
                    <a:gd name="connsiteX10" fmla="*/ 1930400 w 3149600"/>
                    <a:gd name="connsiteY10" fmla="*/ 159926 h 2455333"/>
                    <a:gd name="connsiteX0" fmla="*/ 1969911 w 3155244"/>
                    <a:gd name="connsiteY0" fmla="*/ 96426 h 2468033"/>
                    <a:gd name="connsiteX1" fmla="*/ 242711 w 3155244"/>
                    <a:gd name="connsiteY1" fmla="*/ 206493 h 2468033"/>
                    <a:gd name="connsiteX2" fmla="*/ 513644 w 3155244"/>
                    <a:gd name="connsiteY2" fmla="*/ 1335382 h 2468033"/>
                    <a:gd name="connsiteX3" fmla="*/ 999067 w 3155244"/>
                    <a:gd name="connsiteY3" fmla="*/ 2317515 h 2468033"/>
                    <a:gd name="connsiteX4" fmla="*/ 1574800 w 3155244"/>
                    <a:gd name="connsiteY4" fmla="*/ 2238493 h 2468033"/>
                    <a:gd name="connsiteX5" fmla="*/ 1924755 w 3155244"/>
                    <a:gd name="connsiteY5" fmla="*/ 1188626 h 2468033"/>
                    <a:gd name="connsiteX6" fmla="*/ 2297289 w 3155244"/>
                    <a:gd name="connsiteY6" fmla="*/ 2148182 h 2468033"/>
                    <a:gd name="connsiteX7" fmla="*/ 2895600 w 3155244"/>
                    <a:gd name="connsiteY7" fmla="*/ 2317515 h 2468033"/>
                    <a:gd name="connsiteX8" fmla="*/ 3087511 w 3155244"/>
                    <a:gd name="connsiteY8" fmla="*/ 1854670 h 2468033"/>
                    <a:gd name="connsiteX9" fmla="*/ 2489200 w 3155244"/>
                    <a:gd name="connsiteY9" fmla="*/ 612893 h 2468033"/>
                    <a:gd name="connsiteX10" fmla="*/ 1969911 w 3155244"/>
                    <a:gd name="connsiteY10" fmla="*/ 96426 h 2468033"/>
                    <a:gd name="connsiteX0" fmla="*/ 1969911 w 3165592"/>
                    <a:gd name="connsiteY0" fmla="*/ 96426 h 2468033"/>
                    <a:gd name="connsiteX1" fmla="*/ 242711 w 3165592"/>
                    <a:gd name="connsiteY1" fmla="*/ 206493 h 2468033"/>
                    <a:gd name="connsiteX2" fmla="*/ 513644 w 3165592"/>
                    <a:gd name="connsiteY2" fmla="*/ 1335382 h 2468033"/>
                    <a:gd name="connsiteX3" fmla="*/ 999067 w 3165592"/>
                    <a:gd name="connsiteY3" fmla="*/ 2317515 h 2468033"/>
                    <a:gd name="connsiteX4" fmla="*/ 1574800 w 3165592"/>
                    <a:gd name="connsiteY4" fmla="*/ 2238493 h 2468033"/>
                    <a:gd name="connsiteX5" fmla="*/ 1924755 w 3165592"/>
                    <a:gd name="connsiteY5" fmla="*/ 1188626 h 2468033"/>
                    <a:gd name="connsiteX6" fmla="*/ 2297289 w 3165592"/>
                    <a:gd name="connsiteY6" fmla="*/ 2148182 h 2468033"/>
                    <a:gd name="connsiteX7" fmla="*/ 2895600 w 3165592"/>
                    <a:gd name="connsiteY7" fmla="*/ 2317515 h 2468033"/>
                    <a:gd name="connsiteX8" fmla="*/ 3087511 w 3165592"/>
                    <a:gd name="connsiteY8" fmla="*/ 1854670 h 2468033"/>
                    <a:gd name="connsiteX9" fmla="*/ 2427111 w 3165592"/>
                    <a:gd name="connsiteY9" fmla="*/ 477426 h 2468033"/>
                    <a:gd name="connsiteX10" fmla="*/ 1969911 w 3165592"/>
                    <a:gd name="connsiteY10" fmla="*/ 96426 h 2468033"/>
                    <a:gd name="connsiteX0" fmla="*/ 1881011 w 3152892"/>
                    <a:gd name="connsiteY0" fmla="*/ 96426 h 2468033"/>
                    <a:gd name="connsiteX1" fmla="*/ 230011 w 3152892"/>
                    <a:gd name="connsiteY1" fmla="*/ 206493 h 2468033"/>
                    <a:gd name="connsiteX2" fmla="*/ 500944 w 3152892"/>
                    <a:gd name="connsiteY2" fmla="*/ 1335382 h 2468033"/>
                    <a:gd name="connsiteX3" fmla="*/ 986367 w 3152892"/>
                    <a:gd name="connsiteY3" fmla="*/ 2317515 h 2468033"/>
                    <a:gd name="connsiteX4" fmla="*/ 1562100 w 3152892"/>
                    <a:gd name="connsiteY4" fmla="*/ 2238493 h 2468033"/>
                    <a:gd name="connsiteX5" fmla="*/ 1912055 w 3152892"/>
                    <a:gd name="connsiteY5" fmla="*/ 1188626 h 2468033"/>
                    <a:gd name="connsiteX6" fmla="*/ 2284589 w 3152892"/>
                    <a:gd name="connsiteY6" fmla="*/ 2148182 h 2468033"/>
                    <a:gd name="connsiteX7" fmla="*/ 2882900 w 3152892"/>
                    <a:gd name="connsiteY7" fmla="*/ 2317515 h 2468033"/>
                    <a:gd name="connsiteX8" fmla="*/ 3074811 w 3152892"/>
                    <a:gd name="connsiteY8" fmla="*/ 1854670 h 2468033"/>
                    <a:gd name="connsiteX9" fmla="*/ 2414411 w 3152892"/>
                    <a:gd name="connsiteY9" fmla="*/ 477426 h 2468033"/>
                    <a:gd name="connsiteX10" fmla="*/ 1881011 w 3152892"/>
                    <a:gd name="connsiteY10" fmla="*/ 96426 h 24680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690511 w 2962392"/>
                    <a:gd name="connsiteY0" fmla="*/ 83726 h 2455333"/>
                    <a:gd name="connsiteX1" fmla="*/ 547511 w 2962392"/>
                    <a:gd name="connsiteY1" fmla="*/ 159926 h 2455333"/>
                    <a:gd name="connsiteX2" fmla="*/ 39511 w 2962392"/>
                    <a:gd name="connsiteY2" fmla="*/ 193793 h 2455333"/>
                    <a:gd name="connsiteX3" fmla="*/ 310444 w 2962392"/>
                    <a:gd name="connsiteY3" fmla="*/ 1322682 h 2455333"/>
                    <a:gd name="connsiteX4" fmla="*/ 795867 w 2962392"/>
                    <a:gd name="connsiteY4" fmla="*/ 2304815 h 2455333"/>
                    <a:gd name="connsiteX5" fmla="*/ 1371600 w 2962392"/>
                    <a:gd name="connsiteY5" fmla="*/ 2225793 h 2455333"/>
                    <a:gd name="connsiteX6" fmla="*/ 1721555 w 2962392"/>
                    <a:gd name="connsiteY6" fmla="*/ 1175926 h 2455333"/>
                    <a:gd name="connsiteX7" fmla="*/ 2094089 w 2962392"/>
                    <a:gd name="connsiteY7" fmla="*/ 2135482 h 2455333"/>
                    <a:gd name="connsiteX8" fmla="*/ 2692400 w 2962392"/>
                    <a:gd name="connsiteY8" fmla="*/ 2304815 h 2455333"/>
                    <a:gd name="connsiteX9" fmla="*/ 2884311 w 2962392"/>
                    <a:gd name="connsiteY9" fmla="*/ 1841970 h 2455333"/>
                    <a:gd name="connsiteX10" fmla="*/ 2223911 w 2962392"/>
                    <a:gd name="connsiteY10" fmla="*/ 464726 h 2455333"/>
                    <a:gd name="connsiteX11" fmla="*/ 1690511 w 2962392"/>
                    <a:gd name="connsiteY11" fmla="*/ 83726 h 2455333"/>
                    <a:gd name="connsiteX0" fmla="*/ 17921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92111 w 3063992"/>
                    <a:gd name="connsiteY11" fmla="*/ 50800 h 2422407"/>
                    <a:gd name="connsiteX0" fmla="*/ 1715911 w 3063992"/>
                    <a:gd name="connsiteY0" fmla="*/ 50800 h 2422407"/>
                    <a:gd name="connsiteX1" fmla="*/ 649111 w 3063992"/>
                    <a:gd name="connsiteY1" fmla="*/ 127000 h 2422407"/>
                    <a:gd name="connsiteX2" fmla="*/ 39511 w 3063992"/>
                    <a:gd name="connsiteY2" fmla="*/ 279400 h 2422407"/>
                    <a:gd name="connsiteX3" fmla="*/ 412044 w 3063992"/>
                    <a:gd name="connsiteY3" fmla="*/ 1289756 h 2422407"/>
                    <a:gd name="connsiteX4" fmla="*/ 897467 w 3063992"/>
                    <a:gd name="connsiteY4" fmla="*/ 2271889 h 2422407"/>
                    <a:gd name="connsiteX5" fmla="*/ 1473200 w 3063992"/>
                    <a:gd name="connsiteY5" fmla="*/ 2192867 h 2422407"/>
                    <a:gd name="connsiteX6" fmla="*/ 1823155 w 3063992"/>
                    <a:gd name="connsiteY6" fmla="*/ 1143000 h 2422407"/>
                    <a:gd name="connsiteX7" fmla="*/ 2195689 w 3063992"/>
                    <a:gd name="connsiteY7" fmla="*/ 2102556 h 2422407"/>
                    <a:gd name="connsiteX8" fmla="*/ 2794000 w 3063992"/>
                    <a:gd name="connsiteY8" fmla="*/ 2271889 h 2422407"/>
                    <a:gd name="connsiteX9" fmla="*/ 2985911 w 3063992"/>
                    <a:gd name="connsiteY9" fmla="*/ 1809044 h 2422407"/>
                    <a:gd name="connsiteX10" fmla="*/ 2325511 w 3063992"/>
                    <a:gd name="connsiteY10" fmla="*/ 431800 h 2422407"/>
                    <a:gd name="connsiteX11" fmla="*/ 1715911 w 3063992"/>
                    <a:gd name="connsiteY11" fmla="*/ 50800 h 2422407"/>
                    <a:gd name="connsiteX0" fmla="*/ 1779411 w 3127492"/>
                    <a:gd name="connsiteY0" fmla="*/ 38100 h 2409707"/>
                    <a:gd name="connsiteX1" fmla="*/ 1093611 w 3127492"/>
                    <a:gd name="connsiteY1" fmla="*/ 190500 h 2409707"/>
                    <a:gd name="connsiteX2" fmla="*/ 103011 w 3127492"/>
                    <a:gd name="connsiteY2" fmla="*/ 266700 h 2409707"/>
                    <a:gd name="connsiteX3" fmla="*/ 475544 w 3127492"/>
                    <a:gd name="connsiteY3" fmla="*/ 1277056 h 2409707"/>
                    <a:gd name="connsiteX4" fmla="*/ 960967 w 3127492"/>
                    <a:gd name="connsiteY4" fmla="*/ 2259189 h 2409707"/>
                    <a:gd name="connsiteX5" fmla="*/ 1536700 w 3127492"/>
                    <a:gd name="connsiteY5" fmla="*/ 2180167 h 2409707"/>
                    <a:gd name="connsiteX6" fmla="*/ 1886655 w 3127492"/>
                    <a:gd name="connsiteY6" fmla="*/ 1130300 h 2409707"/>
                    <a:gd name="connsiteX7" fmla="*/ 2259189 w 3127492"/>
                    <a:gd name="connsiteY7" fmla="*/ 2089856 h 2409707"/>
                    <a:gd name="connsiteX8" fmla="*/ 2857500 w 3127492"/>
                    <a:gd name="connsiteY8" fmla="*/ 2259189 h 2409707"/>
                    <a:gd name="connsiteX9" fmla="*/ 3049411 w 3127492"/>
                    <a:gd name="connsiteY9" fmla="*/ 1796344 h 2409707"/>
                    <a:gd name="connsiteX10" fmla="*/ 2389011 w 3127492"/>
                    <a:gd name="connsiteY10" fmla="*/ 419100 h 2409707"/>
                    <a:gd name="connsiteX11" fmla="*/ 1779411 w 3127492"/>
                    <a:gd name="connsiteY11" fmla="*/ 38100 h 2409707"/>
                    <a:gd name="connsiteX0" fmla="*/ 1855611 w 3127492"/>
                    <a:gd name="connsiteY0" fmla="*/ 38100 h 2333507"/>
                    <a:gd name="connsiteX1" fmla="*/ 1093611 w 3127492"/>
                    <a:gd name="connsiteY1" fmla="*/ 114300 h 2333507"/>
                    <a:gd name="connsiteX2" fmla="*/ 103011 w 3127492"/>
                    <a:gd name="connsiteY2" fmla="*/ 190500 h 2333507"/>
                    <a:gd name="connsiteX3" fmla="*/ 475544 w 3127492"/>
                    <a:gd name="connsiteY3" fmla="*/ 1200856 h 2333507"/>
                    <a:gd name="connsiteX4" fmla="*/ 960967 w 3127492"/>
                    <a:gd name="connsiteY4" fmla="*/ 2182989 h 2333507"/>
                    <a:gd name="connsiteX5" fmla="*/ 1536700 w 3127492"/>
                    <a:gd name="connsiteY5" fmla="*/ 2103967 h 2333507"/>
                    <a:gd name="connsiteX6" fmla="*/ 1886655 w 3127492"/>
                    <a:gd name="connsiteY6" fmla="*/ 1054100 h 2333507"/>
                    <a:gd name="connsiteX7" fmla="*/ 2259189 w 3127492"/>
                    <a:gd name="connsiteY7" fmla="*/ 2013656 h 2333507"/>
                    <a:gd name="connsiteX8" fmla="*/ 2857500 w 3127492"/>
                    <a:gd name="connsiteY8" fmla="*/ 2182989 h 2333507"/>
                    <a:gd name="connsiteX9" fmla="*/ 3049411 w 3127492"/>
                    <a:gd name="connsiteY9" fmla="*/ 1720144 h 2333507"/>
                    <a:gd name="connsiteX10" fmla="*/ 2389011 w 3127492"/>
                    <a:gd name="connsiteY10" fmla="*/ 342900 h 2333507"/>
                    <a:gd name="connsiteX11" fmla="*/ 1855611 w 3127492"/>
                    <a:gd name="connsiteY11" fmla="*/ 38100 h 2333507"/>
                    <a:gd name="connsiteX0" fmla="*/ 1765300 w 3037181"/>
                    <a:gd name="connsiteY0" fmla="*/ 38100 h 2374900"/>
                    <a:gd name="connsiteX1" fmla="*/ 1003300 w 3037181"/>
                    <a:gd name="connsiteY1" fmla="*/ 114300 h 2374900"/>
                    <a:gd name="connsiteX2" fmla="*/ 12700 w 3037181"/>
                    <a:gd name="connsiteY2" fmla="*/ 190500 h 2374900"/>
                    <a:gd name="connsiteX3" fmla="*/ 1079500 w 3037181"/>
                    <a:gd name="connsiteY3" fmla="*/ 952500 h 2374900"/>
                    <a:gd name="connsiteX4" fmla="*/ 870656 w 3037181"/>
                    <a:gd name="connsiteY4" fmla="*/ 2182989 h 2374900"/>
                    <a:gd name="connsiteX5" fmla="*/ 1446389 w 3037181"/>
                    <a:gd name="connsiteY5" fmla="*/ 2103967 h 2374900"/>
                    <a:gd name="connsiteX6" fmla="*/ 1796344 w 3037181"/>
                    <a:gd name="connsiteY6" fmla="*/ 1054100 h 2374900"/>
                    <a:gd name="connsiteX7" fmla="*/ 2168878 w 3037181"/>
                    <a:gd name="connsiteY7" fmla="*/ 2013656 h 2374900"/>
                    <a:gd name="connsiteX8" fmla="*/ 2767189 w 3037181"/>
                    <a:gd name="connsiteY8" fmla="*/ 2182989 h 2374900"/>
                    <a:gd name="connsiteX9" fmla="*/ 2959100 w 3037181"/>
                    <a:gd name="connsiteY9" fmla="*/ 1720144 h 2374900"/>
                    <a:gd name="connsiteX10" fmla="*/ 2298700 w 3037181"/>
                    <a:gd name="connsiteY10" fmla="*/ 342900 h 2374900"/>
                    <a:gd name="connsiteX11" fmla="*/ 1765300 w 3037181"/>
                    <a:gd name="connsiteY11" fmla="*/ 38100 h 2374900"/>
                    <a:gd name="connsiteX0" fmla="*/ 1765300 w 3037181"/>
                    <a:gd name="connsiteY0" fmla="*/ 38100 h 2239433"/>
                    <a:gd name="connsiteX1" fmla="*/ 1003300 w 3037181"/>
                    <a:gd name="connsiteY1" fmla="*/ 114300 h 2239433"/>
                    <a:gd name="connsiteX2" fmla="*/ 12700 w 3037181"/>
                    <a:gd name="connsiteY2" fmla="*/ 190500 h 2239433"/>
                    <a:gd name="connsiteX3" fmla="*/ 1079500 w 3037181"/>
                    <a:gd name="connsiteY3" fmla="*/ 952500 h 2239433"/>
                    <a:gd name="connsiteX4" fmla="*/ 698500 w 3037181"/>
                    <a:gd name="connsiteY4" fmla="*/ 1866899 h 2239433"/>
                    <a:gd name="connsiteX5" fmla="*/ 1446389 w 3037181"/>
                    <a:gd name="connsiteY5" fmla="*/ 2103967 h 2239433"/>
                    <a:gd name="connsiteX6" fmla="*/ 1796344 w 3037181"/>
                    <a:gd name="connsiteY6" fmla="*/ 1054100 h 2239433"/>
                    <a:gd name="connsiteX7" fmla="*/ 2168878 w 3037181"/>
                    <a:gd name="connsiteY7" fmla="*/ 2013656 h 2239433"/>
                    <a:gd name="connsiteX8" fmla="*/ 2767189 w 3037181"/>
                    <a:gd name="connsiteY8" fmla="*/ 2182989 h 2239433"/>
                    <a:gd name="connsiteX9" fmla="*/ 2959100 w 3037181"/>
                    <a:gd name="connsiteY9" fmla="*/ 1720144 h 2239433"/>
                    <a:gd name="connsiteX10" fmla="*/ 2298700 w 3037181"/>
                    <a:gd name="connsiteY10" fmla="*/ 342900 h 2239433"/>
                    <a:gd name="connsiteX11" fmla="*/ 1765300 w 3037181"/>
                    <a:gd name="connsiteY11" fmla="*/ 38100 h 2239433"/>
                    <a:gd name="connsiteX0" fmla="*/ 1765300 w 3037181"/>
                    <a:gd name="connsiteY0" fmla="*/ 38100 h 2231908"/>
                    <a:gd name="connsiteX1" fmla="*/ 1003300 w 3037181"/>
                    <a:gd name="connsiteY1" fmla="*/ 114300 h 2231908"/>
                    <a:gd name="connsiteX2" fmla="*/ 12700 w 3037181"/>
                    <a:gd name="connsiteY2" fmla="*/ 190500 h 2231908"/>
                    <a:gd name="connsiteX3" fmla="*/ 1079500 w 3037181"/>
                    <a:gd name="connsiteY3" fmla="*/ 952500 h 2231908"/>
                    <a:gd name="connsiteX4" fmla="*/ 698500 w 3037181"/>
                    <a:gd name="connsiteY4" fmla="*/ 1866899 h 2231908"/>
                    <a:gd name="connsiteX5" fmla="*/ 1384300 w 3037181"/>
                    <a:gd name="connsiteY5" fmla="*/ 2095500 h 2231908"/>
                    <a:gd name="connsiteX6" fmla="*/ 1796344 w 3037181"/>
                    <a:gd name="connsiteY6" fmla="*/ 1054100 h 2231908"/>
                    <a:gd name="connsiteX7" fmla="*/ 2168878 w 3037181"/>
                    <a:gd name="connsiteY7" fmla="*/ 2013656 h 2231908"/>
                    <a:gd name="connsiteX8" fmla="*/ 2767189 w 3037181"/>
                    <a:gd name="connsiteY8" fmla="*/ 2182989 h 2231908"/>
                    <a:gd name="connsiteX9" fmla="*/ 2959100 w 3037181"/>
                    <a:gd name="connsiteY9" fmla="*/ 1720144 h 2231908"/>
                    <a:gd name="connsiteX10" fmla="*/ 2298700 w 3037181"/>
                    <a:gd name="connsiteY10" fmla="*/ 342900 h 2231908"/>
                    <a:gd name="connsiteX11" fmla="*/ 1765300 w 3037181"/>
                    <a:gd name="connsiteY11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38100 h 2231908"/>
                    <a:gd name="connsiteX1" fmla="*/ 1092200 w 3126081"/>
                    <a:gd name="connsiteY1" fmla="*/ 114300 h 2231908"/>
                    <a:gd name="connsiteX2" fmla="*/ 101600 w 3126081"/>
                    <a:gd name="connsiteY2" fmla="*/ 190500 h 2231908"/>
                    <a:gd name="connsiteX3" fmla="*/ 177800 w 3126081"/>
                    <a:gd name="connsiteY3" fmla="*/ 647700 h 2231908"/>
                    <a:gd name="connsiteX4" fmla="*/ 1168400 w 3126081"/>
                    <a:gd name="connsiteY4" fmla="*/ 952500 h 2231908"/>
                    <a:gd name="connsiteX5" fmla="*/ 787400 w 3126081"/>
                    <a:gd name="connsiteY5" fmla="*/ 1866899 h 2231908"/>
                    <a:gd name="connsiteX6" fmla="*/ 1473200 w 3126081"/>
                    <a:gd name="connsiteY6" fmla="*/ 2095500 h 2231908"/>
                    <a:gd name="connsiteX7" fmla="*/ 1885244 w 3126081"/>
                    <a:gd name="connsiteY7" fmla="*/ 1054100 h 2231908"/>
                    <a:gd name="connsiteX8" fmla="*/ 2257778 w 3126081"/>
                    <a:gd name="connsiteY8" fmla="*/ 2013656 h 2231908"/>
                    <a:gd name="connsiteX9" fmla="*/ 2856089 w 3126081"/>
                    <a:gd name="connsiteY9" fmla="*/ 2182989 h 2231908"/>
                    <a:gd name="connsiteX10" fmla="*/ 3048000 w 3126081"/>
                    <a:gd name="connsiteY10" fmla="*/ 1720144 h 2231908"/>
                    <a:gd name="connsiteX11" fmla="*/ 2387600 w 3126081"/>
                    <a:gd name="connsiteY11" fmla="*/ 342900 h 2231908"/>
                    <a:gd name="connsiteX12" fmla="*/ 1854200 w 3126081"/>
                    <a:gd name="connsiteY12" fmla="*/ 38100 h 2231908"/>
                    <a:gd name="connsiteX0" fmla="*/ 1854200 w 3126081"/>
                    <a:gd name="connsiteY0" fmla="*/ 51741 h 2245549"/>
                    <a:gd name="connsiteX1" fmla="*/ 1092200 w 3126081"/>
                    <a:gd name="connsiteY1" fmla="*/ 127941 h 2245549"/>
                    <a:gd name="connsiteX2" fmla="*/ 101600 w 3126081"/>
                    <a:gd name="connsiteY2" fmla="*/ 204141 h 2245549"/>
                    <a:gd name="connsiteX3" fmla="*/ 177800 w 3126081"/>
                    <a:gd name="connsiteY3" fmla="*/ 661341 h 2245549"/>
                    <a:gd name="connsiteX4" fmla="*/ 1168400 w 3126081"/>
                    <a:gd name="connsiteY4" fmla="*/ 966141 h 2245549"/>
                    <a:gd name="connsiteX5" fmla="*/ 787400 w 3126081"/>
                    <a:gd name="connsiteY5" fmla="*/ 1880540 h 2245549"/>
                    <a:gd name="connsiteX6" fmla="*/ 1473200 w 3126081"/>
                    <a:gd name="connsiteY6" fmla="*/ 2109141 h 2245549"/>
                    <a:gd name="connsiteX7" fmla="*/ 1885244 w 3126081"/>
                    <a:gd name="connsiteY7" fmla="*/ 1067741 h 2245549"/>
                    <a:gd name="connsiteX8" fmla="*/ 2257778 w 3126081"/>
                    <a:gd name="connsiteY8" fmla="*/ 2027297 h 2245549"/>
                    <a:gd name="connsiteX9" fmla="*/ 2856089 w 3126081"/>
                    <a:gd name="connsiteY9" fmla="*/ 2196630 h 2245549"/>
                    <a:gd name="connsiteX10" fmla="*/ 3048000 w 3126081"/>
                    <a:gd name="connsiteY10" fmla="*/ 1733785 h 2245549"/>
                    <a:gd name="connsiteX11" fmla="*/ 2387600 w 3126081"/>
                    <a:gd name="connsiteY11" fmla="*/ 280341 h 2245549"/>
                    <a:gd name="connsiteX12" fmla="*/ 1854200 w 3126081"/>
                    <a:gd name="connsiteY12" fmla="*/ 51741 h 2245549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78000 w 3126081"/>
                    <a:gd name="connsiteY0" fmla="*/ 25400 h 2295407"/>
                    <a:gd name="connsiteX1" fmla="*/ 1092200 w 3126081"/>
                    <a:gd name="connsiteY1" fmla="*/ 177799 h 2295407"/>
                    <a:gd name="connsiteX2" fmla="*/ 101600 w 3126081"/>
                    <a:gd name="connsiteY2" fmla="*/ 253999 h 2295407"/>
                    <a:gd name="connsiteX3" fmla="*/ 177800 w 3126081"/>
                    <a:gd name="connsiteY3" fmla="*/ 711199 h 2295407"/>
                    <a:gd name="connsiteX4" fmla="*/ 1168400 w 3126081"/>
                    <a:gd name="connsiteY4" fmla="*/ 1015999 h 2295407"/>
                    <a:gd name="connsiteX5" fmla="*/ 787400 w 3126081"/>
                    <a:gd name="connsiteY5" fmla="*/ 1930398 h 2295407"/>
                    <a:gd name="connsiteX6" fmla="*/ 1473200 w 3126081"/>
                    <a:gd name="connsiteY6" fmla="*/ 2158999 h 2295407"/>
                    <a:gd name="connsiteX7" fmla="*/ 1885244 w 3126081"/>
                    <a:gd name="connsiteY7" fmla="*/ 1117599 h 2295407"/>
                    <a:gd name="connsiteX8" fmla="*/ 2257778 w 3126081"/>
                    <a:gd name="connsiteY8" fmla="*/ 2077155 h 2295407"/>
                    <a:gd name="connsiteX9" fmla="*/ 2856089 w 3126081"/>
                    <a:gd name="connsiteY9" fmla="*/ 2246488 h 2295407"/>
                    <a:gd name="connsiteX10" fmla="*/ 3048000 w 3126081"/>
                    <a:gd name="connsiteY10" fmla="*/ 1783643 h 2295407"/>
                    <a:gd name="connsiteX11" fmla="*/ 2387600 w 3126081"/>
                    <a:gd name="connsiteY11" fmla="*/ 330199 h 2295407"/>
                    <a:gd name="connsiteX12" fmla="*/ 1778000 w 3126081"/>
                    <a:gd name="connsiteY12" fmla="*/ 25400 h 2295407"/>
                    <a:gd name="connsiteX0" fmla="*/ 1798931 w 3147012"/>
                    <a:gd name="connsiteY0" fmla="*/ 25400 h 2295407"/>
                    <a:gd name="connsiteX1" fmla="*/ 1113131 w 3147012"/>
                    <a:gd name="connsiteY1" fmla="*/ 177799 h 2295407"/>
                    <a:gd name="connsiteX2" fmla="*/ 122531 w 3147012"/>
                    <a:gd name="connsiteY2" fmla="*/ 253999 h 2295407"/>
                    <a:gd name="connsiteX3" fmla="*/ 198731 w 3147012"/>
                    <a:gd name="connsiteY3" fmla="*/ 711199 h 2295407"/>
                    <a:gd name="connsiteX4" fmla="*/ 1189331 w 3147012"/>
                    <a:gd name="connsiteY4" fmla="*/ 1015999 h 2295407"/>
                    <a:gd name="connsiteX5" fmla="*/ 808331 w 3147012"/>
                    <a:gd name="connsiteY5" fmla="*/ 1930398 h 2295407"/>
                    <a:gd name="connsiteX6" fmla="*/ 1494131 w 3147012"/>
                    <a:gd name="connsiteY6" fmla="*/ 2158999 h 2295407"/>
                    <a:gd name="connsiteX7" fmla="*/ 1906175 w 3147012"/>
                    <a:gd name="connsiteY7" fmla="*/ 1117599 h 2295407"/>
                    <a:gd name="connsiteX8" fmla="*/ 2278709 w 3147012"/>
                    <a:gd name="connsiteY8" fmla="*/ 2077155 h 2295407"/>
                    <a:gd name="connsiteX9" fmla="*/ 2877020 w 3147012"/>
                    <a:gd name="connsiteY9" fmla="*/ 2246488 h 2295407"/>
                    <a:gd name="connsiteX10" fmla="*/ 3068931 w 3147012"/>
                    <a:gd name="connsiteY10" fmla="*/ 1783643 h 2295407"/>
                    <a:gd name="connsiteX11" fmla="*/ 2408531 w 3147012"/>
                    <a:gd name="connsiteY11" fmla="*/ 330199 h 2295407"/>
                    <a:gd name="connsiteX12" fmla="*/ 1798931 w 3147012"/>
                    <a:gd name="connsiteY12" fmla="*/ 25400 h 2295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7012" h="2295407">
                      <a:moveTo>
                        <a:pt x="1798931" y="25400"/>
                      </a:moveTo>
                      <a:cubicBezTo>
                        <a:pt x="1583031" y="0"/>
                        <a:pt x="1467320" y="173566"/>
                        <a:pt x="1113131" y="177799"/>
                      </a:cubicBezTo>
                      <a:cubicBezTo>
                        <a:pt x="837964" y="196143"/>
                        <a:pt x="332081" y="76199"/>
                        <a:pt x="122531" y="253999"/>
                      </a:cubicBezTo>
                      <a:cubicBezTo>
                        <a:pt x="0" y="433210"/>
                        <a:pt x="20931" y="584199"/>
                        <a:pt x="198731" y="711199"/>
                      </a:cubicBezTo>
                      <a:cubicBezTo>
                        <a:pt x="376531" y="838199"/>
                        <a:pt x="1087731" y="812799"/>
                        <a:pt x="1189331" y="1015999"/>
                      </a:cubicBezTo>
                      <a:cubicBezTo>
                        <a:pt x="1290931" y="1219199"/>
                        <a:pt x="757531" y="1739898"/>
                        <a:pt x="808331" y="1930398"/>
                      </a:cubicBezTo>
                      <a:cubicBezTo>
                        <a:pt x="859131" y="2120898"/>
                        <a:pt x="1311157" y="2294465"/>
                        <a:pt x="1494131" y="2158999"/>
                      </a:cubicBezTo>
                      <a:cubicBezTo>
                        <a:pt x="1677105" y="2023533"/>
                        <a:pt x="1775412" y="1131240"/>
                        <a:pt x="1906175" y="1117599"/>
                      </a:cubicBezTo>
                      <a:cubicBezTo>
                        <a:pt x="2036938" y="1103958"/>
                        <a:pt x="2116902" y="1889007"/>
                        <a:pt x="2278709" y="2077155"/>
                      </a:cubicBezTo>
                      <a:cubicBezTo>
                        <a:pt x="2440516" y="2265303"/>
                        <a:pt x="2745316" y="2295407"/>
                        <a:pt x="2877020" y="2246488"/>
                      </a:cubicBezTo>
                      <a:cubicBezTo>
                        <a:pt x="3008724" y="2197569"/>
                        <a:pt x="3147012" y="2103024"/>
                        <a:pt x="3068931" y="1783643"/>
                      </a:cubicBezTo>
                      <a:cubicBezTo>
                        <a:pt x="2990850" y="1464262"/>
                        <a:pt x="2620198" y="623240"/>
                        <a:pt x="2408531" y="330199"/>
                      </a:cubicBezTo>
                      <a:cubicBezTo>
                        <a:pt x="2196864" y="37158"/>
                        <a:pt x="2014831" y="50800"/>
                        <a:pt x="1798931" y="25400"/>
                      </a:cubicBezTo>
                      <a:close/>
                    </a:path>
                  </a:pathLst>
                </a:cu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 bwMode="auto">
                <a:xfrm>
                  <a:off x="7585958" y="1960813"/>
                  <a:ext cx="644548" cy="644548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sz="2800">
                    <a:solidFill>
                      <a:prstClr val="black"/>
                    </a:solidFill>
                    <a:latin typeface="Tahoma" pitchFamily="-64" charset="0"/>
                  </a:endParaRPr>
                </a:p>
              </p:txBody>
            </p:sp>
            <p:cxnSp>
              <p:nvCxnSpPr>
                <p:cNvPr id="135" name="Straight Arrow Connector 134"/>
                <p:cNvCxnSpPr>
                  <a:stCxn id="140" idx="6"/>
                  <a:endCxn id="141" idx="2"/>
                </p:cNvCxnSpPr>
                <p:nvPr/>
              </p:nvCxnSpPr>
              <p:spPr bwMode="auto">
                <a:xfrm>
                  <a:off x="6708669" y="2288485"/>
                  <a:ext cx="1027832" cy="1493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7" name="Straight Arrow Connector 136"/>
                <p:cNvCxnSpPr>
                  <a:stCxn id="144" idx="1"/>
                  <a:endCxn id="141" idx="5"/>
                </p:cNvCxnSpPr>
                <p:nvPr/>
              </p:nvCxnSpPr>
              <p:spPr bwMode="auto">
                <a:xfrm rot="16200000" flipV="1">
                  <a:off x="7744806" y="2725455"/>
                  <a:ext cx="1057262" cy="444157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8" name="Straight Arrow Connector 137"/>
                <p:cNvCxnSpPr>
                  <a:stCxn id="143" idx="7"/>
                  <a:endCxn id="141" idx="3"/>
                </p:cNvCxnSpPr>
                <p:nvPr/>
              </p:nvCxnSpPr>
              <p:spPr bwMode="auto">
                <a:xfrm rot="5400000" flipH="1" flipV="1">
                  <a:off x="7046450" y="2732094"/>
                  <a:ext cx="1057262" cy="430881"/>
                </a:xfrm>
                <a:prstGeom prst="straightConnector1">
                  <a:avLst/>
                </a:prstGeom>
                <a:ln>
                  <a:headEnd type="none"/>
                  <a:tailEnd type="none"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140" name="Oval 139"/>
                <p:cNvSpPr/>
                <p:nvPr/>
              </p:nvSpPr>
              <p:spPr bwMode="auto">
                <a:xfrm>
                  <a:off x="633979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1" name="Oval 140"/>
                <p:cNvSpPr/>
                <p:nvPr/>
              </p:nvSpPr>
              <p:spPr bwMode="auto">
                <a:xfrm>
                  <a:off x="7736501" y="2104046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3" name="Oval 142"/>
                <p:cNvSpPr/>
                <p:nvPr/>
              </p:nvSpPr>
              <p:spPr bwMode="auto">
                <a:xfrm>
                  <a:off x="704478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44" name="Oval 143"/>
                <p:cNvSpPr/>
                <p:nvPr/>
              </p:nvSpPr>
              <p:spPr bwMode="auto">
                <a:xfrm>
                  <a:off x="8441494" y="3422144"/>
                  <a:ext cx="368878" cy="368877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4400"/>
                  <a:endParaRPr lang="en-US" dirty="0">
                    <a:solidFill>
                      <a:prstClr val="black"/>
                    </a:solidFill>
                    <a:latin typeface="Tahoma" pitchFamily="34" charset="0"/>
                    <a:ea typeface="ＭＳ Ｐゴシック" pitchFamily="-111" charset="-128"/>
                  </a:endParaRPr>
                </a:p>
              </p:txBody>
            </p:sp>
          </p:grpSp>
          <p:sp>
            <p:nvSpPr>
              <p:cNvPr id="147" name="Right Arrow 146"/>
              <p:cNvSpPr/>
              <p:nvPr/>
            </p:nvSpPr>
            <p:spPr>
              <a:xfrm>
                <a:off x="6629400" y="2004450"/>
                <a:ext cx="685800" cy="461734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grpSp>
            <p:nvGrpSpPr>
              <p:cNvPr id="153" name="Group 152"/>
              <p:cNvGrpSpPr/>
              <p:nvPr/>
            </p:nvGrpSpPr>
            <p:grpSpPr>
              <a:xfrm>
                <a:off x="7696200" y="1600200"/>
                <a:ext cx="728819" cy="980984"/>
                <a:chOff x="7696200" y="1581090"/>
                <a:chExt cx="728819" cy="980984"/>
              </a:xfrm>
            </p:grpSpPr>
            <p:sp>
              <p:nvSpPr>
                <p:cNvPr id="150" name="Collate 149"/>
                <p:cNvSpPr/>
                <p:nvPr/>
              </p:nvSpPr>
              <p:spPr>
                <a:xfrm rot="16200000">
                  <a:off x="7748258" y="1885313"/>
                  <a:ext cx="624703" cy="728819"/>
                </a:xfrm>
                <a:prstGeom prst="flowChartCollate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5400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sp>
              <p:nvSpPr>
                <p:cNvPr id="152" name="TextBox 151"/>
                <p:cNvSpPr txBox="1"/>
                <p:nvPr/>
              </p:nvSpPr>
              <p:spPr>
                <a:xfrm>
                  <a:off x="7696200" y="1581090"/>
                  <a:ext cx="7288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Join</a:t>
                  </a:r>
                </a:p>
              </p:txBody>
            </p:sp>
          </p:grpSp>
        </p:grpSp>
        <p:sp>
          <p:nvSpPr>
            <p:cNvPr id="279" name="TextBox 278"/>
            <p:cNvSpPr txBox="1"/>
            <p:nvPr/>
          </p:nvSpPr>
          <p:spPr>
            <a:xfrm>
              <a:off x="5257800" y="2794974"/>
              <a:ext cx="10460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</a:t>
              </a:r>
            </a:p>
            <a:p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Programs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7768744" y="2630269"/>
              <a:ext cx="11466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Dataflow</a:t>
              </a:r>
            </a:p>
            <a:p>
              <a:pPr algn="ctr"/>
              <a:r>
                <a:rPr lang="en-US" sz="18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Operators</a:t>
              </a: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854741" y="4386895"/>
            <a:ext cx="7832059" cy="2113392"/>
            <a:chOff x="854741" y="4386895"/>
            <a:chExt cx="7832059" cy="2113392"/>
          </a:xfrm>
        </p:grpSpPr>
        <p:sp>
          <p:nvSpPr>
            <p:cNvPr id="276" name="Right Arrow 275"/>
            <p:cNvSpPr/>
            <p:nvPr/>
          </p:nvSpPr>
          <p:spPr>
            <a:xfrm>
              <a:off x="4953000" y="5329466"/>
              <a:ext cx="685800" cy="461734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854741" y="4386895"/>
              <a:ext cx="3717259" cy="2113392"/>
              <a:chOff x="854741" y="4386895"/>
              <a:chExt cx="3717259" cy="2113392"/>
            </a:xfrm>
          </p:grpSpPr>
          <p:grpSp>
            <p:nvGrpSpPr>
              <p:cNvPr id="157" name="Group 156"/>
              <p:cNvGrpSpPr/>
              <p:nvPr/>
            </p:nvGrpSpPr>
            <p:grpSpPr>
              <a:xfrm rot="16200000" flipH="1">
                <a:off x="1131352" y="4616001"/>
                <a:ext cx="581045" cy="1084617"/>
                <a:chOff x="1295400" y="1676400"/>
                <a:chExt cx="1143000" cy="2133600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1295400" y="1676400"/>
                  <a:ext cx="304800" cy="1219200"/>
                  <a:chOff x="1295400" y="1676400"/>
                  <a:chExt cx="304800" cy="1219200"/>
                </a:xfrm>
              </p:grpSpPr>
              <p:sp>
                <p:nvSpPr>
                  <p:cNvPr id="180" name="Rectangle 179"/>
                  <p:cNvSpPr/>
                  <p:nvPr/>
                </p:nvSpPr>
                <p:spPr>
                  <a:xfrm>
                    <a:off x="12954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954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2954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12954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866900" y="1676400"/>
                  <a:ext cx="304800" cy="2133600"/>
                  <a:chOff x="1905000" y="1676400"/>
                  <a:chExt cx="304800" cy="2133600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5" name="Rectangle 174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6" name="Rectangle 175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2286000" y="1676400"/>
                  <a:ext cx="152400" cy="2133600"/>
                  <a:chOff x="1905000" y="1676400"/>
                  <a:chExt cx="304800" cy="2133600"/>
                </a:xfrm>
              </p:grpSpPr>
              <p:sp>
                <p:nvSpPr>
                  <p:cNvPr id="166" name="Rectangle 165"/>
                  <p:cNvSpPr/>
                  <p:nvPr/>
                </p:nvSpPr>
                <p:spPr>
                  <a:xfrm>
                    <a:off x="1905000" y="1676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1905000" y="1981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1905000" y="22860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905000" y="25908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1905000" y="28956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1905000" y="32004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1905000" y="3505200"/>
                    <a:ext cx="304800" cy="304800"/>
                  </a:xfrm>
                  <a:prstGeom prst="rect">
                    <a:avLst/>
                  </a:prstGeom>
                  <a:ln w="1905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162" name="Straight Arrow Connector 161"/>
                <p:cNvCxnSpPr>
                  <a:endCxn id="173" idx="1"/>
                </p:cNvCxnSpPr>
                <p:nvPr/>
              </p:nvCxnSpPr>
              <p:spPr>
                <a:xfrm>
                  <a:off x="1447800" y="1828800"/>
                  <a:ext cx="419100" cy="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>
                  <a:endCxn id="175" idx="1"/>
                </p:cNvCxnSpPr>
                <p:nvPr/>
              </p:nvCxnSpPr>
              <p:spPr>
                <a:xfrm>
                  <a:off x="1447800" y="2133600"/>
                  <a:ext cx="419100" cy="3048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>
                  <a:endCxn id="177" idx="1"/>
                </p:cNvCxnSpPr>
                <p:nvPr/>
              </p:nvCxnSpPr>
              <p:spPr>
                <a:xfrm>
                  <a:off x="1447800" y="2438400"/>
                  <a:ext cx="419100" cy="6096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>
                  <a:endCxn id="179" idx="1"/>
                </p:cNvCxnSpPr>
                <p:nvPr/>
              </p:nvCxnSpPr>
              <p:spPr>
                <a:xfrm>
                  <a:off x="1447800" y="2743200"/>
                  <a:ext cx="419100" cy="914400"/>
                </a:xfrm>
                <a:prstGeom prst="straightConnector1">
                  <a:avLst/>
                </a:prstGeom>
                <a:ln w="19050" cmpd="sng">
                  <a:solidFill>
                    <a:srgbClr val="C0504D"/>
                  </a:solidFill>
                  <a:headEnd type="oval" w="med" len="med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/>
            </p:nvGrpSpPr>
            <p:grpSpPr>
              <a:xfrm>
                <a:off x="2209984" y="4873348"/>
                <a:ext cx="803182" cy="575484"/>
                <a:chOff x="4345932" y="3071724"/>
                <a:chExt cx="2060770" cy="1476551"/>
              </a:xfrm>
            </p:grpSpPr>
            <p:grpSp>
              <p:nvGrpSpPr>
                <p:cNvPr id="187" name="Group 186"/>
                <p:cNvGrpSpPr/>
                <p:nvPr/>
              </p:nvGrpSpPr>
              <p:grpSpPr>
                <a:xfrm>
                  <a:off x="4345932" y="3071724"/>
                  <a:ext cx="2060770" cy="1476551"/>
                  <a:chOff x="4105808" y="2933700"/>
                  <a:chExt cx="2828392" cy="2026556"/>
                </a:xfrm>
              </p:grpSpPr>
              <p:sp>
                <p:nvSpPr>
                  <p:cNvPr id="189" name="Oval 188"/>
                  <p:cNvSpPr/>
                  <p:nvPr/>
                </p:nvSpPr>
                <p:spPr>
                  <a:xfrm>
                    <a:off x="4105808" y="32385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4189427" y="436662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6477000" y="2933700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grpSp>
                <p:nvGrpSpPr>
                  <p:cNvPr id="192" name="Group 191"/>
                  <p:cNvGrpSpPr/>
                  <p:nvPr/>
                </p:nvGrpSpPr>
                <p:grpSpPr>
                  <a:xfrm rot="20675283">
                    <a:off x="4953000" y="3537174"/>
                    <a:ext cx="1143000" cy="685800"/>
                    <a:chOff x="4953000" y="3537174"/>
                    <a:chExt cx="1143000" cy="685800"/>
                  </a:xfrm>
                </p:grpSpPr>
                <p:sp>
                  <p:nvSpPr>
                    <p:cNvPr id="198" name="Chord 197"/>
                    <p:cNvSpPr/>
                    <p:nvPr/>
                  </p:nvSpPr>
                  <p:spPr>
                    <a:xfrm>
                      <a:off x="49530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  <p:sp>
                  <p:nvSpPr>
                    <p:cNvPr id="199" name="Chord 198"/>
                    <p:cNvSpPr/>
                    <p:nvPr/>
                  </p:nvSpPr>
                  <p:spPr>
                    <a:xfrm rot="10800000">
                      <a:off x="5410200" y="3537174"/>
                      <a:ext cx="685800" cy="685800"/>
                    </a:xfrm>
                    <a:prstGeom prst="chord">
                      <a:avLst>
                        <a:gd name="adj1" fmla="val 5518863"/>
                        <a:gd name="adj2" fmla="val 16113869"/>
                      </a:avLst>
                    </a:prstGeom>
                    <a:ln>
                      <a:headEnd type="none" w="med" len="med"/>
                      <a:tailEnd type="none"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orbel"/>
                      </a:endParaRPr>
                    </a:p>
                  </p:txBody>
                </p:sp>
              </p:grpSp>
              <p:sp>
                <p:nvSpPr>
                  <p:cNvPr id="193" name="Oval 192"/>
                  <p:cNvSpPr/>
                  <p:nvPr/>
                </p:nvSpPr>
                <p:spPr>
                  <a:xfrm>
                    <a:off x="6324600" y="4503056"/>
                    <a:ext cx="457200" cy="457200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194" name="Straight Connector 193"/>
                  <p:cNvCxnSpPr>
                    <a:endCxn id="198" idx="2"/>
                  </p:cNvCxnSpPr>
                  <p:nvPr/>
                </p:nvCxnSpPr>
                <p:spPr>
                  <a:xfrm>
                    <a:off x="4343400" y="3505199"/>
                    <a:ext cx="950853" cy="438296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/>
                  <p:cNvCxnSpPr>
                    <a:endCxn id="198" idx="2"/>
                  </p:cNvCxnSpPr>
                  <p:nvPr/>
                </p:nvCxnSpPr>
                <p:spPr>
                  <a:xfrm flipV="1">
                    <a:off x="4495800" y="3943495"/>
                    <a:ext cx="798453" cy="628505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>
                    <a:stCxn id="199" idx="2"/>
                  </p:cNvCxnSpPr>
                  <p:nvPr/>
                </p:nvCxnSpPr>
                <p:spPr>
                  <a:xfrm flipV="1">
                    <a:off x="5754747" y="3238501"/>
                    <a:ext cx="950853" cy="578152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>
                    <a:stCxn id="199" idx="2"/>
                  </p:cNvCxnSpPr>
                  <p:nvPr/>
                </p:nvCxnSpPr>
                <p:spPr>
                  <a:xfrm>
                    <a:off x="5754747" y="3816653"/>
                    <a:ext cx="798453" cy="907747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5181600" y="308610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rgbClr val="C0504D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1254437" y="5798989"/>
                <a:ext cx="1270621" cy="701298"/>
                <a:chOff x="620277" y="4876800"/>
                <a:chExt cx="3037323" cy="1676400"/>
              </a:xfrm>
            </p:grpSpPr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1838645" y="4988183"/>
                  <a:ext cx="386555" cy="1565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Group 203"/>
                <p:cNvGrpSpPr/>
                <p:nvPr/>
              </p:nvGrpSpPr>
              <p:grpSpPr>
                <a:xfrm>
                  <a:off x="620277" y="5195885"/>
                  <a:ext cx="1132323" cy="1155070"/>
                  <a:chOff x="745002" y="5195885"/>
                  <a:chExt cx="1132323" cy="1155070"/>
                </a:xfrm>
              </p:grpSpPr>
              <p:sp>
                <p:nvSpPr>
                  <p:cNvPr id="217" name="Oval 216"/>
                  <p:cNvSpPr/>
                  <p:nvPr/>
                </p:nvSpPr>
                <p:spPr>
                  <a:xfrm>
                    <a:off x="745002" y="5195885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8" name="Oval 217"/>
                  <p:cNvSpPr/>
                  <p:nvPr/>
                </p:nvSpPr>
                <p:spPr>
                  <a:xfrm>
                    <a:off x="805927" y="6017839"/>
                    <a:ext cx="333117" cy="333116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9" name="Chord 218"/>
                  <p:cNvSpPr/>
                  <p:nvPr/>
                </p:nvSpPr>
                <p:spPr>
                  <a:xfrm rot="20675283">
                    <a:off x="1368256" y="5457763"/>
                    <a:ext cx="499675" cy="499675"/>
                  </a:xfrm>
                  <a:prstGeom prst="chord">
                    <a:avLst>
                      <a:gd name="adj1" fmla="val 5518863"/>
                      <a:gd name="adj2" fmla="val 16113869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  <p:cxnSp>
                <p:nvCxnSpPr>
                  <p:cNvPr id="220" name="Straight Connector 219"/>
                  <p:cNvCxnSpPr>
                    <a:endCxn id="219" idx="2"/>
                  </p:cNvCxnSpPr>
                  <p:nvPr/>
                </p:nvCxnSpPr>
                <p:spPr>
                  <a:xfrm>
                    <a:off x="918112" y="5390202"/>
                    <a:ext cx="692793" cy="319343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/>
                  <p:cNvCxnSpPr>
                    <a:endCxn id="219" idx="2"/>
                  </p:cNvCxnSpPr>
                  <p:nvPr/>
                </p:nvCxnSpPr>
                <p:spPr>
                  <a:xfrm flipV="1">
                    <a:off x="1029151" y="5709545"/>
                    <a:ext cx="581754" cy="457929"/>
                  </a:xfrm>
                  <a:prstGeom prst="line">
                    <a:avLst/>
                  </a:prstGeom>
                  <a:ln w="38100" cmpd="sng"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2" name="Oval 221"/>
                  <p:cNvSpPr/>
                  <p:nvPr/>
                </p:nvSpPr>
                <p:spPr>
                  <a:xfrm>
                    <a:off x="1364960" y="5456943"/>
                    <a:ext cx="512365" cy="512365"/>
                  </a:xfrm>
                  <a:prstGeom prst="ellipse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</p:grpSp>
            <p:sp>
              <p:nvSpPr>
                <p:cNvPr id="205" name="Oval 204"/>
                <p:cNvSpPr/>
                <p:nvPr/>
              </p:nvSpPr>
              <p:spPr>
                <a:xfrm>
                  <a:off x="3324483" y="4876800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6" name="Chord 205"/>
                <p:cNvSpPr/>
                <p:nvPr/>
              </p:nvSpPr>
              <p:spPr>
                <a:xfrm rot="9875283">
                  <a:off x="2211816" y="5369235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248283" y="622008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08" name="Straight Connector 207"/>
                <p:cNvCxnSpPr>
                  <a:stCxn id="206" idx="2"/>
                  <a:endCxn id="205" idx="3"/>
                </p:cNvCxnSpPr>
                <p:nvPr/>
              </p:nvCxnSpPr>
              <p:spPr>
                <a:xfrm flipV="1">
                  <a:off x="2468843" y="5161132"/>
                  <a:ext cx="904424" cy="45599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6" idx="2"/>
                  <a:endCxn id="207" idx="1"/>
                </p:cNvCxnSpPr>
                <p:nvPr/>
              </p:nvCxnSpPr>
              <p:spPr>
                <a:xfrm>
                  <a:off x="2468843" y="5617127"/>
                  <a:ext cx="828224" cy="651741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Oval 209"/>
                <p:cNvSpPr/>
                <p:nvPr/>
              </p:nvSpPr>
              <p:spPr>
                <a:xfrm>
                  <a:off x="2209800" y="5363110"/>
                  <a:ext cx="512365" cy="512365"/>
                </a:xfrm>
                <a:prstGeom prst="ellipse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grpSp>
              <p:nvGrpSpPr>
                <p:cNvPr id="211" name="Group 210"/>
                <p:cNvGrpSpPr/>
                <p:nvPr/>
              </p:nvGrpSpPr>
              <p:grpSpPr>
                <a:xfrm>
                  <a:off x="3096415" y="5534815"/>
                  <a:ext cx="332585" cy="332585"/>
                  <a:chOff x="5751878" y="4869572"/>
                  <a:chExt cx="1408941" cy="1408941"/>
                </a:xfrm>
              </p:grpSpPr>
              <p:sp>
                <p:nvSpPr>
                  <p:cNvPr id="215" name="Oval 214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ellipse">
                    <a:avLst/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orbel"/>
                    </a:endParaRPr>
                  </a:p>
                </p:txBody>
              </p:sp>
              <p:sp>
                <p:nvSpPr>
                  <p:cNvPr id="216" name="Plus 215"/>
                  <p:cNvSpPr/>
                  <p:nvPr/>
                </p:nvSpPr>
                <p:spPr>
                  <a:xfrm>
                    <a:off x="5751878" y="4869572"/>
                    <a:ext cx="1408941" cy="1408941"/>
                  </a:xfrm>
                  <a:prstGeom prst="mathPlus">
                    <a:avLst>
                      <a:gd name="adj1" fmla="val 8148"/>
                    </a:avLst>
                  </a:prstGeom>
                  <a:ln>
                    <a:headEnd type="none" w="med" len="med"/>
                    <a:tailEnd type="none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  <a:latin typeface="Corbel"/>
                    </a:endParaRPr>
                  </a:p>
                </p:txBody>
              </p:sp>
            </p:grpSp>
            <p:cxnSp>
              <p:nvCxnSpPr>
                <p:cNvPr id="212" name="Straight Arrow Connector 211"/>
                <p:cNvCxnSpPr/>
                <p:nvPr/>
              </p:nvCxnSpPr>
              <p:spPr>
                <a:xfrm flipH="1">
                  <a:off x="2895600" y="5311823"/>
                  <a:ext cx="428883" cy="222992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Arrow Connector 212"/>
                <p:cNvCxnSpPr/>
                <p:nvPr/>
              </p:nvCxnSpPr>
              <p:spPr>
                <a:xfrm flipH="1" flipV="1">
                  <a:off x="2895600" y="5787706"/>
                  <a:ext cx="352682" cy="308294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Arrow Connector 213"/>
                <p:cNvCxnSpPr/>
                <p:nvPr/>
              </p:nvCxnSpPr>
              <p:spPr>
                <a:xfrm flipH="1">
                  <a:off x="1733843" y="5672377"/>
                  <a:ext cx="472979" cy="74335"/>
                </a:xfrm>
                <a:prstGeom prst="straightConnector1">
                  <a:avLst/>
                </a:prstGeom>
                <a:ln w="38100" cmpd="sng">
                  <a:solidFill>
                    <a:schemeClr val="accent2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/>
              <p:cNvGrpSpPr/>
              <p:nvPr/>
            </p:nvGrpSpPr>
            <p:grpSpPr>
              <a:xfrm>
                <a:off x="3302717" y="4800600"/>
                <a:ext cx="1082049" cy="616682"/>
                <a:chOff x="6324600" y="2945864"/>
                <a:chExt cx="2590800" cy="1476551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6944558" y="3429000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>
                <a:xfrm>
                  <a:off x="7797006" y="3335167"/>
                  <a:ext cx="512365" cy="512365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>
                <a:xfrm>
                  <a:off x="6324600" y="31679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6385525" y="3989896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8582283" y="294586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1" name="Chord 250"/>
                <p:cNvSpPr/>
                <p:nvPr/>
              </p:nvSpPr>
              <p:spPr>
                <a:xfrm rot="20675283">
                  <a:off x="6947854" y="3429820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2" name="Chord 251"/>
                <p:cNvSpPr/>
                <p:nvPr/>
              </p:nvSpPr>
              <p:spPr>
                <a:xfrm rot="9875283">
                  <a:off x="7799022" y="3341292"/>
                  <a:ext cx="499675" cy="499675"/>
                </a:xfrm>
                <a:prstGeom prst="chord">
                  <a:avLst>
                    <a:gd name="adj1" fmla="val 5518863"/>
                    <a:gd name="adj2" fmla="val 16113869"/>
                  </a:avLst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>
                <a:xfrm>
                  <a:off x="8471245" y="40892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54" name="Straight Connector 253"/>
                <p:cNvCxnSpPr>
                  <a:endCxn id="251" idx="2"/>
                </p:cNvCxnSpPr>
                <p:nvPr/>
              </p:nvCxnSpPr>
              <p:spPr>
                <a:xfrm>
                  <a:off x="6497710" y="3362259"/>
                  <a:ext cx="692793" cy="31934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>
                  <a:endCxn id="251" idx="2"/>
                </p:cNvCxnSpPr>
                <p:nvPr/>
              </p:nvCxnSpPr>
              <p:spPr>
                <a:xfrm flipV="1">
                  <a:off x="6608749" y="3681602"/>
                  <a:ext cx="581754" cy="457929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2" idx="2"/>
                </p:cNvCxnSpPr>
                <p:nvPr/>
              </p:nvCxnSpPr>
              <p:spPr>
                <a:xfrm flipV="1">
                  <a:off x="8056049" y="3167942"/>
                  <a:ext cx="692793" cy="421242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2" idx="2"/>
                </p:cNvCxnSpPr>
                <p:nvPr/>
              </p:nvCxnSpPr>
              <p:spPr>
                <a:xfrm>
                  <a:off x="8056049" y="3589185"/>
                  <a:ext cx="581754" cy="66138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7406649" y="2960240"/>
                  <a:ext cx="441951" cy="1462175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prstDash val="sysDash"/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/>
            </p:nvGrpSpPr>
            <p:grpSpPr>
              <a:xfrm>
                <a:off x="2936966" y="5715000"/>
                <a:ext cx="1195455" cy="774784"/>
                <a:chOff x="5672524" y="4497644"/>
                <a:chExt cx="2593145" cy="1680639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7932552" y="530399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5987047" y="570235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6724437" y="5113559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cxnSp>
              <p:nvCxnSpPr>
                <p:cNvPr id="265" name="Straight Connector 264"/>
                <p:cNvCxnSpPr>
                  <a:stCxn id="264" idx="7"/>
                  <a:endCxn id="274" idx="3"/>
                </p:cNvCxnSpPr>
                <p:nvPr/>
              </p:nvCxnSpPr>
              <p:spPr>
                <a:xfrm flipV="1">
                  <a:off x="7008770" y="4781976"/>
                  <a:ext cx="351503" cy="38036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>
                  <a:stCxn id="273" idx="7"/>
                  <a:endCxn id="262" idx="3"/>
                </p:cNvCxnSpPr>
                <p:nvPr/>
              </p:nvCxnSpPr>
              <p:spPr>
                <a:xfrm flipV="1">
                  <a:off x="7470315" y="5588331"/>
                  <a:ext cx="511021" cy="30562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73" idx="1"/>
                  <a:endCxn id="264" idx="5"/>
                </p:cNvCxnSpPr>
                <p:nvPr/>
              </p:nvCxnSpPr>
              <p:spPr>
                <a:xfrm flipH="1" flipV="1">
                  <a:off x="7008770" y="5397891"/>
                  <a:ext cx="225996" cy="49606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>
                  <a:stCxn id="262" idx="1"/>
                  <a:endCxn id="274" idx="5"/>
                </p:cNvCxnSpPr>
                <p:nvPr/>
              </p:nvCxnSpPr>
              <p:spPr>
                <a:xfrm flipH="1" flipV="1">
                  <a:off x="7595822" y="4781976"/>
                  <a:ext cx="385514" cy="57080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4" idx="2"/>
                  <a:endCxn id="272" idx="6"/>
                </p:cNvCxnSpPr>
                <p:nvPr/>
              </p:nvCxnSpPr>
              <p:spPr>
                <a:xfrm flipH="1" flipV="1">
                  <a:off x="6005641" y="4979100"/>
                  <a:ext cx="718796" cy="30101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73" idx="2"/>
                  <a:endCxn id="263" idx="6"/>
                </p:cNvCxnSpPr>
                <p:nvPr/>
              </p:nvCxnSpPr>
              <p:spPr>
                <a:xfrm flipH="1" flipV="1">
                  <a:off x="6320164" y="5868915"/>
                  <a:ext cx="865818" cy="142810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/>
                <p:cNvCxnSpPr>
                  <a:stCxn id="272" idx="5"/>
                  <a:endCxn id="263" idx="0"/>
                </p:cNvCxnSpPr>
                <p:nvPr/>
              </p:nvCxnSpPr>
              <p:spPr>
                <a:xfrm>
                  <a:off x="5956857" y="5096874"/>
                  <a:ext cx="196749" cy="605483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Oval 271"/>
                <p:cNvSpPr/>
                <p:nvPr/>
              </p:nvSpPr>
              <p:spPr>
                <a:xfrm>
                  <a:off x="5672524" y="4812542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7185982" y="5845167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311489" y="4497644"/>
                  <a:ext cx="333117" cy="333116"/>
                </a:xfrm>
                <a:prstGeom prst="ellipse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  <a:latin typeface="Corbel"/>
                  </a:endParaRPr>
                </a:p>
              </p:txBody>
            </p:sp>
          </p:grpSp>
          <p:sp>
            <p:nvSpPr>
              <p:cNvPr id="281" name="TextBox 280"/>
              <p:cNvSpPr txBox="1"/>
              <p:nvPr/>
            </p:nvSpPr>
            <p:spPr>
              <a:xfrm>
                <a:off x="854741" y="4386895"/>
                <a:ext cx="37172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Advances in Graph Processing Systems</a:t>
                </a:r>
              </a:p>
            </p:txBody>
          </p:sp>
        </p:grpSp>
        <p:sp>
          <p:nvSpPr>
            <p:cNvPr id="282" name="TextBox 281"/>
            <p:cNvSpPr txBox="1"/>
            <p:nvPr/>
          </p:nvSpPr>
          <p:spPr>
            <a:xfrm>
              <a:off x="5799243" y="4676507"/>
              <a:ext cx="2887557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Distributed Join Optimization</a:t>
              </a:r>
            </a:p>
            <a:p>
              <a:pPr algn="ctr">
                <a:spcAft>
                  <a:spcPts val="180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Materialized View Maintenance</a:t>
              </a:r>
            </a:p>
          </p:txBody>
        </p:sp>
      </p:grpSp>
      <p:sp>
        <p:nvSpPr>
          <p:cNvPr id="288" name="Rectangle 287"/>
          <p:cNvSpPr/>
          <p:nvPr/>
        </p:nvSpPr>
        <p:spPr>
          <a:xfrm>
            <a:off x="0" y="3573959"/>
            <a:ext cx="9144000" cy="3284041"/>
          </a:xfrm>
          <a:prstGeom prst="rect">
            <a:avLst/>
          </a:prstGeom>
          <a:solidFill>
            <a:srgbClr val="FFFFFF">
              <a:alpha val="72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6962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View a Graph as a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46648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48942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jegonzal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rxin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istoica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franklin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67626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(E)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Friend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Advisor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429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Gill Sans"/>
                          <a:cs typeface="Gill Sans"/>
                        </a:rPr>
                        <a:t>Property (V)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Spark Table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>
            <a:normAutofit fontScale="92500"/>
          </a:bodyPr>
          <a:lstStyle/>
          <a:p>
            <a:r>
              <a:rPr lang="en-US" dirty="0"/>
              <a:t>Table (RDD) operators are inherited from Spark: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groupBy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leftOuterJoin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>
                <a:latin typeface="Lucida Console"/>
                <a:cs typeface="Lucida Console"/>
              </a:rPr>
              <a:t>zip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first</a:t>
            </a: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partitionBy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>
                <a:latin typeface="Lucida Console"/>
                <a:cs typeface="Lucida Console"/>
              </a:rPr>
              <a:t>mapWith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>
                <a:latin typeface="Lucida Console"/>
                <a:cs typeface="Lucida Console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])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Views 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/>
              <a:t>Graph Operators (</a:t>
            </a:r>
            <a:r>
              <a:rPr lang="en-US" dirty="0" err="1"/>
              <a:t>Scala</a:t>
            </a:r>
            <a:r>
              <a:rPr lang="en-US" dirty="0"/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28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class </a:t>
            </a:r>
            <a:r>
              <a:rPr lang="en-US" sz="1800" b="1" dirty="0">
                <a:solidFill>
                  <a:prstClr val="black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] {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            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])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Table Views 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 ((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Transformations 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             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(m: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Joins ----------------------------------------</a:t>
            </a:r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tbl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T)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rgbClr val="F79646">
                  <a:lumMod val="75000"/>
                </a:srgb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// Computation ----------------------------------</a:t>
            </a:r>
          </a:p>
          <a:p>
            <a:r>
              <a:rPr lang="en-US" sz="1800" i="1" dirty="0">
                <a:solidFill>
                  <a:srgbClr val="F79646">
                    <a:lumMod val="75000"/>
                  </a:srgb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solidFill>
                <a:prstClr val="black"/>
              </a:solidFill>
              <a:latin typeface="Lucida Console"/>
              <a:cs typeface="Lucida Console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/>
              <a:t>Graph Operators (</a:t>
            </a:r>
            <a:r>
              <a:rPr lang="en-US" dirty="0" err="1"/>
              <a:t>Scala</a:t>
            </a:r>
            <a:r>
              <a:rPr lang="en-US" dirty="0"/>
              <a:t>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143000"/>
            <a:ext cx="8839200" cy="5715000"/>
            <a:chOff x="0" y="1143000"/>
            <a:chExt cx="8839200" cy="5715000"/>
          </a:xfrm>
        </p:grpSpPr>
        <p:sp>
          <p:nvSpPr>
            <p:cNvPr id="9" name="Rectangle 8"/>
            <p:cNvSpPr/>
            <p:nvPr/>
          </p:nvSpPr>
          <p:spPr>
            <a:xfrm>
              <a:off x="685800" y="3266680"/>
              <a:ext cx="8153400" cy="1600199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3769" y="4876799"/>
              <a:ext cx="8153400" cy="1844675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1143000"/>
              <a:ext cx="8153400" cy="1828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706" y="6172200"/>
              <a:ext cx="381000" cy="685800"/>
            </a:xfrm>
            <a:prstGeom prst="rect">
              <a:avLst/>
            </a:prstGeom>
            <a:solidFill>
              <a:srgbClr val="FFFFFF">
                <a:alpha val="92000"/>
              </a:srgbClr>
            </a:solidFill>
            <a:ln>
              <a:noFill/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13769" y="590686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def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mapF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)],</a:t>
            </a:r>
            <a:b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				  </a:t>
            </a:r>
            <a:r>
              <a:rPr lang="en-US" sz="1800" dirty="0" err="1">
                <a:solidFill>
                  <a:prstClr val="black"/>
                </a:solidFill>
                <a:latin typeface="Lucida Console"/>
                <a:cs typeface="Lucida Console"/>
              </a:rPr>
              <a:t>reduceF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solidFill>
                  <a:prstClr val="black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478" y="4267200"/>
            <a:ext cx="80423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capture the </a:t>
            </a:r>
            <a:r>
              <a:rPr lang="en-US" sz="4000" i="1" dirty="0">
                <a:solidFill>
                  <a:srgbClr val="3366FF"/>
                </a:solidFill>
                <a:latin typeface="Gill Sans Light"/>
                <a:cs typeface="Gill Sans Light"/>
              </a:rPr>
              <a:t>Gather-Scatter pattern </a:t>
            </a:r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from</a:t>
            </a:r>
          </a:p>
          <a:p>
            <a:pPr algn="ctr"/>
            <a:r>
              <a:rPr lang="en-US" sz="4000" dirty="0">
                <a:solidFill>
                  <a:prstClr val="black"/>
                </a:solidFill>
                <a:latin typeface="Gill Sans Light"/>
                <a:cs typeface="Gill Sans Light"/>
              </a:rPr>
              <a:t>specialized graph-processing systems</a:t>
            </a:r>
          </a:p>
        </p:txBody>
      </p:sp>
    </p:spTree>
    <p:extLst>
      <p:ext uri="{BB962C8B-B14F-4D97-AF65-F5344CB8AC3E}">
        <p14:creationId xmlns:p14="http://schemas.microsoft.com/office/powerpoint/2010/main" val="33728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473E-6 -3.00324E-6 L -4.68473E-6 -0.3748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Triplets Join Vertices and 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3366FF"/>
                </a:solidFill>
              </a:rPr>
              <a:t>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operator joins vertices and edges: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88518" y="2950313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Triplets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38882" y="2950313"/>
            <a:ext cx="1156086" cy="2488844"/>
            <a:chOff x="1219200" y="2209800"/>
            <a:chExt cx="1156086" cy="2488844"/>
          </a:xfrm>
        </p:grpSpPr>
        <p:sp>
          <p:nvSpPr>
            <p:cNvPr id="39" name="TextBox 38"/>
            <p:cNvSpPr txBox="1"/>
            <p:nvPr/>
          </p:nvSpPr>
          <p:spPr>
            <a:xfrm>
              <a:off x="1219200" y="2209800"/>
              <a:ext cx="1156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Vertices</a:t>
              </a:r>
            </a:p>
          </p:txBody>
        </p:sp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>
              <a:off x="1565168" y="3238790"/>
              <a:ext cx="464150" cy="446397"/>
              <a:chOff x="2057400" y="3476935"/>
              <a:chExt cx="654785" cy="6297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1565168" y="2732061"/>
              <a:ext cx="464150" cy="446397"/>
              <a:chOff x="5181600" y="3713659"/>
              <a:chExt cx="654785" cy="62974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5562600" y="4141645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1565168" y="3745518"/>
              <a:ext cx="464150" cy="446397"/>
              <a:chOff x="2057400" y="3476935"/>
              <a:chExt cx="654785" cy="629741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44" name="Can 43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1565168" y="4252247"/>
              <a:ext cx="464150" cy="446397"/>
              <a:chOff x="2057400" y="3476935"/>
              <a:chExt cx="654785" cy="629741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057400" y="3476935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438400" y="3904921"/>
                <a:ext cx="273785" cy="20175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355903" y="2950313"/>
            <a:ext cx="1487993" cy="2514600"/>
            <a:chOff x="6236221" y="2209800"/>
            <a:chExt cx="1487993" cy="2514600"/>
          </a:xfrm>
        </p:grpSpPr>
        <p:sp>
          <p:nvSpPr>
            <p:cNvPr id="40" name="TextBox 39"/>
            <p:cNvSpPr txBox="1"/>
            <p:nvPr/>
          </p:nvSpPr>
          <p:spPr>
            <a:xfrm>
              <a:off x="6540133" y="2209800"/>
              <a:ext cx="880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Edges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6236221" y="2783743"/>
              <a:ext cx="1487993" cy="397753"/>
              <a:chOff x="5181600" y="3713659"/>
              <a:chExt cx="2126717" cy="568490"/>
            </a:xfrm>
          </p:grpSpPr>
          <p:cxnSp>
            <p:nvCxnSpPr>
              <p:cNvPr id="33" name="Straight Arrow Connector 32"/>
              <p:cNvCxnSpPr>
                <a:stCxn id="34" idx="6"/>
                <a:endCxn id="35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36" name="Can 35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6236221" y="3298045"/>
              <a:ext cx="1487993" cy="397753"/>
              <a:chOff x="5181600" y="3713659"/>
              <a:chExt cx="2126717" cy="568490"/>
            </a:xfrm>
          </p:grpSpPr>
          <p:cxnSp>
            <p:nvCxnSpPr>
              <p:cNvPr id="52" name="Straight Arrow Connector 51"/>
              <p:cNvCxnSpPr>
                <a:stCxn id="53" idx="6"/>
                <a:endCxn id="5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55" name="Can 5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36221" y="3812346"/>
              <a:ext cx="1487993" cy="397753"/>
              <a:chOff x="5181600" y="3713659"/>
              <a:chExt cx="2126717" cy="568490"/>
            </a:xfrm>
          </p:grpSpPr>
          <p:cxnSp>
            <p:nvCxnSpPr>
              <p:cNvPr id="57" name="Straight Arrow Connector 56"/>
              <p:cNvCxnSpPr>
                <a:stCxn id="58" idx="6"/>
                <a:endCxn id="59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60" name="Can 59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236221" y="4326647"/>
              <a:ext cx="1487993" cy="397753"/>
              <a:chOff x="5181600" y="3713659"/>
              <a:chExt cx="2126717" cy="568490"/>
            </a:xfrm>
          </p:grpSpPr>
          <p:cxnSp>
            <p:nvCxnSpPr>
              <p:cNvPr id="62" name="Straight Arrow Connector 61"/>
              <p:cNvCxnSpPr>
                <a:stCxn id="63" idx="6"/>
                <a:endCxn id="64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65" name="Can 64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6360607" y="3524256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684711" y="3474306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74" name="Can 73"/>
          <p:cNvSpPr/>
          <p:nvPr/>
        </p:nvSpPr>
        <p:spPr>
          <a:xfrm>
            <a:off x="3853482" y="3831574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684711" y="3979485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83" name="Can 82"/>
          <p:cNvSpPr/>
          <p:nvPr/>
        </p:nvSpPr>
        <p:spPr>
          <a:xfrm>
            <a:off x="4920282" y="3859795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82025" y="4067695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82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Map-Reduce Triplets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85800"/>
          </a:xfrm>
        </p:spPr>
        <p:txBody>
          <a:bodyPr/>
          <a:lstStyle/>
          <a:p>
            <a:r>
              <a:rPr lang="en-US" dirty="0"/>
              <a:t>Map-Reduce triplets collects information about the neighborhood of each vertex: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2743825" y="5782097"/>
            <a:ext cx="1487993" cy="397753"/>
            <a:chOff x="5181600" y="3713659"/>
            <a:chExt cx="2126717" cy="568490"/>
          </a:xfrm>
        </p:grpSpPr>
        <p:cxnSp>
          <p:nvCxnSpPr>
            <p:cNvPr id="161" name="Straight Arrow Connector 160"/>
            <p:cNvCxnSpPr>
              <a:stCxn id="162" idx="6"/>
              <a:endCxn id="163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3" name="Oval 162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43825" y="4267200"/>
            <a:ext cx="1566857" cy="475377"/>
            <a:chOff x="3582025" y="4267200"/>
            <a:chExt cx="1566857" cy="475377"/>
          </a:xfrm>
        </p:grpSpPr>
        <p:grpSp>
          <p:nvGrpSpPr>
            <p:cNvPr id="152" name="Group 151"/>
            <p:cNvGrpSpPr/>
            <p:nvPr/>
          </p:nvGrpSpPr>
          <p:grpSpPr>
            <a:xfrm>
              <a:off x="3582025" y="4267200"/>
              <a:ext cx="1487993" cy="397753"/>
              <a:chOff x="5181600" y="3713659"/>
              <a:chExt cx="2126717" cy="568490"/>
            </a:xfrm>
          </p:grpSpPr>
          <p:cxnSp>
            <p:nvCxnSpPr>
              <p:cNvPr id="169" name="Straight Arrow Connector 168"/>
              <p:cNvCxnSpPr>
                <a:stCxn id="170" idx="6"/>
                <a:endCxn id="171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72" name="Can 171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5" name="Can 154"/>
            <p:cNvSpPr/>
            <p:nvPr/>
          </p:nvSpPr>
          <p:spPr>
            <a:xfrm>
              <a:off x="3868599" y="457200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6" name="Can 155"/>
            <p:cNvSpPr/>
            <p:nvPr/>
          </p:nvSpPr>
          <p:spPr>
            <a:xfrm>
              <a:off x="4935399" y="458525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43825" y="4962996"/>
            <a:ext cx="1566857" cy="508509"/>
            <a:chOff x="3582025" y="4962996"/>
            <a:chExt cx="1566857" cy="508509"/>
          </a:xfrm>
        </p:grpSpPr>
        <p:grpSp>
          <p:nvGrpSpPr>
            <p:cNvPr id="153" name="Group 152"/>
            <p:cNvGrpSpPr/>
            <p:nvPr/>
          </p:nvGrpSpPr>
          <p:grpSpPr>
            <a:xfrm>
              <a:off x="3582025" y="4962996"/>
              <a:ext cx="1487993" cy="397753"/>
              <a:chOff x="5181600" y="3713659"/>
              <a:chExt cx="2126717" cy="568490"/>
            </a:xfrm>
          </p:grpSpPr>
          <p:cxnSp>
            <p:nvCxnSpPr>
              <p:cNvPr id="165" name="Straight Arrow Connector 164"/>
              <p:cNvCxnSpPr>
                <a:stCxn id="166" idx="6"/>
                <a:endCxn id="16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168" name="Can 16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sp>
          <p:nvSpPr>
            <p:cNvPr id="157" name="Can 156"/>
            <p:cNvSpPr/>
            <p:nvPr/>
          </p:nvSpPr>
          <p:spPr>
            <a:xfrm>
              <a:off x="3868599" y="5295101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4935399" y="5314187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</p:grpSp>
      <p:sp>
        <p:nvSpPr>
          <p:cNvPr id="159" name="Can 158"/>
          <p:cNvSpPr/>
          <p:nvPr/>
        </p:nvSpPr>
        <p:spPr>
          <a:xfrm>
            <a:off x="4097199" y="6088583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60" name="Can 159"/>
          <p:cNvSpPr/>
          <p:nvPr/>
        </p:nvSpPr>
        <p:spPr>
          <a:xfrm>
            <a:off x="3030399" y="60910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orbe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43825" y="3487297"/>
            <a:ext cx="1551740" cy="529816"/>
            <a:chOff x="3582025" y="3487297"/>
            <a:chExt cx="1551740" cy="529816"/>
          </a:xfrm>
        </p:grpSpPr>
        <p:sp>
          <p:nvSpPr>
            <p:cNvPr id="146" name="Can 145"/>
            <p:cNvSpPr/>
            <p:nvPr/>
          </p:nvSpPr>
          <p:spPr>
            <a:xfrm>
              <a:off x="3853482" y="38315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4920282" y="3859795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orbel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3582025" y="3487297"/>
              <a:ext cx="1487993" cy="397753"/>
              <a:chOff x="5181600" y="3713659"/>
              <a:chExt cx="2126717" cy="568490"/>
            </a:xfrm>
          </p:grpSpPr>
          <p:cxnSp>
            <p:nvCxnSpPr>
              <p:cNvPr id="174" name="Straight Arrow Connector 173"/>
              <p:cNvCxnSpPr>
                <a:stCxn id="175" idx="6"/>
                <a:endCxn id="176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Oval 174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177" name="Can 176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4648200" y="2590800"/>
            <a:ext cx="1521721" cy="896497"/>
            <a:chOff x="4648200" y="2590800"/>
            <a:chExt cx="1521721" cy="896497"/>
          </a:xfrm>
        </p:grpSpPr>
        <p:sp>
          <p:nvSpPr>
            <p:cNvPr id="46" name="TextBox 45"/>
            <p:cNvSpPr txBox="1"/>
            <p:nvPr/>
          </p:nvSpPr>
          <p:spPr>
            <a:xfrm>
              <a:off x="4648200" y="2590800"/>
              <a:ext cx="1521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3366FF"/>
                  </a:solidFill>
                  <a:latin typeface="Gill Sans Light"/>
                  <a:cs typeface="Gill Sans Light"/>
                </a:rPr>
                <a:t>Src</a:t>
              </a:r>
              <a:r>
                <a:rPr lang="en-US" dirty="0">
                  <a:solidFill>
                    <a:srgbClr val="3366FF"/>
                  </a:solidFill>
                  <a:latin typeface="Gill Sans Light"/>
                  <a:cs typeface="Gill Sans Light"/>
                </a:rPr>
                <a:t>. or </a:t>
              </a:r>
              <a:r>
                <a:rPr lang="en-US" dirty="0" err="1">
                  <a:solidFill>
                    <a:srgbClr val="3366FF"/>
                  </a:solidFill>
                  <a:latin typeface="Gill Sans Light"/>
                  <a:cs typeface="Gill Sans Light"/>
                </a:rPr>
                <a:t>Dst</a:t>
              </a:r>
              <a:r>
                <a:rPr lang="en-US" dirty="0">
                  <a:solidFill>
                    <a:srgbClr val="3366FF"/>
                  </a:solidFill>
                  <a:latin typeface="Gill Sans Light"/>
                  <a:cs typeface="Gill Sans Light"/>
                </a:rPr>
                <a:t>.</a:t>
              </a:r>
            </a:p>
          </p:txBody>
        </p:sp>
        <p:cxnSp>
          <p:nvCxnSpPr>
            <p:cNvPr id="75" name="Straight Arrow Connector 74"/>
            <p:cNvCxnSpPr>
              <a:stCxn id="46" idx="2"/>
            </p:cNvCxnSpPr>
            <p:nvPr/>
          </p:nvCxnSpPr>
          <p:spPr>
            <a:xfrm flipH="1">
              <a:off x="5334000" y="3052465"/>
              <a:ext cx="75061" cy="43483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81000" y="3319665"/>
            <a:ext cx="7070083" cy="584776"/>
            <a:chOff x="381000" y="3319665"/>
            <a:chExt cx="7070083" cy="584776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3319665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(B,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671365" y="3614176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4" name="Rectangle 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381000" y="4114800"/>
            <a:ext cx="7070083" cy="584776"/>
            <a:chOff x="381000" y="4114800"/>
            <a:chExt cx="7070083" cy="584776"/>
          </a:xfrm>
        </p:grpSpPr>
        <p:sp>
          <p:nvSpPr>
            <p:cNvPr id="180" name="TextBox 179"/>
            <p:cNvSpPr txBox="1"/>
            <p:nvPr/>
          </p:nvSpPr>
          <p:spPr>
            <a:xfrm>
              <a:off x="381000" y="41148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715000" y="43978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78" name="Rectangle 7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381000" y="4800600"/>
            <a:ext cx="7070083" cy="584776"/>
            <a:chOff x="381000" y="4800600"/>
            <a:chExt cx="7070083" cy="584776"/>
          </a:xfrm>
        </p:grpSpPr>
        <p:sp>
          <p:nvSpPr>
            <p:cNvPr id="182" name="TextBox 181"/>
            <p:cNvSpPr txBox="1"/>
            <p:nvPr/>
          </p:nvSpPr>
          <p:spPr>
            <a:xfrm>
              <a:off x="381000" y="4800600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(C,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5715000" y="508368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2" name="Rectangle 8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381000" y="5663624"/>
            <a:ext cx="7070083" cy="584776"/>
            <a:chOff x="381000" y="5663624"/>
            <a:chExt cx="7070083" cy="584776"/>
          </a:xfrm>
        </p:grpSpPr>
        <p:sp>
          <p:nvSpPr>
            <p:cNvPr id="185" name="TextBox 184"/>
            <p:cNvSpPr txBox="1"/>
            <p:nvPr/>
          </p:nvSpPr>
          <p:spPr>
            <a:xfrm>
              <a:off x="381000" y="5663624"/>
              <a:ext cx="707008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prstClr val="black"/>
                  </a:solidFill>
                  <a:latin typeface="Gill Sans Light"/>
                  <a:cs typeface="Gill Sans Light"/>
                </a:rPr>
                <a:t>MapFunction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</a:rPr>
                <a:t>(               )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cs typeface="Gill Sans Light"/>
                  <a:sym typeface="Wingdings"/>
                </a:rPr>
                <a:t> (D,    )</a:t>
              </a:r>
              <a:endParaRPr lang="en-US" sz="32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715000" y="5943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86" name="Rectangle 8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/>
          <p:cNvGrpSpPr/>
          <p:nvPr/>
        </p:nvGrpSpPr>
        <p:grpSpPr>
          <a:xfrm>
            <a:off x="6096000" y="3293423"/>
            <a:ext cx="2851406" cy="2687551"/>
            <a:chOff x="6096000" y="3293423"/>
            <a:chExt cx="2851406" cy="2687551"/>
          </a:xfrm>
        </p:grpSpPr>
        <p:grpSp>
          <p:nvGrpSpPr>
            <p:cNvPr id="202" name="Group 201"/>
            <p:cNvGrpSpPr/>
            <p:nvPr/>
          </p:nvGrpSpPr>
          <p:grpSpPr>
            <a:xfrm>
              <a:off x="6096000" y="3293423"/>
              <a:ext cx="2851406" cy="2687551"/>
              <a:chOff x="6096000" y="3293423"/>
              <a:chExt cx="2851406" cy="2687551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096000" y="3293423"/>
                <a:ext cx="2851406" cy="2687551"/>
                <a:chOff x="6096000" y="3293423"/>
                <a:chExt cx="2851406" cy="2687551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7086600" y="3293423"/>
                  <a:ext cx="109206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prstClr val="black"/>
                      </a:solidFill>
                      <a:latin typeface="Gill Sans Light"/>
                      <a:cs typeface="Gill Sans Light"/>
                    </a:rPr>
                    <a:t>Reduce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7086600" y="3771036"/>
                  <a:ext cx="1181734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(B, 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086600" y="4491656"/>
                  <a:ext cx="1860806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(C,    +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086600" y="5206424"/>
                  <a:ext cx="1232829" cy="5847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3200" dirty="0">
                      <a:solidFill>
                        <a:prstClr val="black"/>
                      </a:solidFill>
                      <a:latin typeface="Gill Sans Light"/>
                      <a:cs typeface="Gill Sans Light"/>
                      <a:sym typeface="Wingdings"/>
                    </a:rPr>
                    <a:t>(D,    )</a:t>
                  </a:r>
                  <a:endParaRPr lang="en-US" sz="3200" dirty="0">
                    <a:solidFill>
                      <a:prstClr val="black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096000" y="3686174"/>
                  <a:ext cx="990600" cy="42862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/>
                <p:cNvCxnSpPr/>
                <p:nvPr/>
              </p:nvCxnSpPr>
              <p:spPr>
                <a:xfrm>
                  <a:off x="6248400" y="4466078"/>
                  <a:ext cx="838200" cy="3345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/>
                <p:cNvCxnSpPr/>
                <p:nvPr/>
              </p:nvCxnSpPr>
              <p:spPr>
                <a:xfrm flipV="1">
                  <a:off x="6248400" y="4800600"/>
                  <a:ext cx="838200" cy="3612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/>
                <p:cNvCxnSpPr>
                  <a:endCxn id="194" idx="1"/>
                </p:cNvCxnSpPr>
                <p:nvPr/>
              </p:nvCxnSpPr>
              <p:spPr>
                <a:xfrm flipV="1">
                  <a:off x="6248400" y="5498812"/>
                  <a:ext cx="838200" cy="482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8098910" y="4688529"/>
                <a:ext cx="243031" cy="234122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735412" y="4038600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4" name="Rectangle 93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>
              <a:off x="77724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98" name="Rectangle 97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8432800" y="4756968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2" name="Rectangle 101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735412" y="5514301"/>
              <a:ext cx="254000" cy="152400"/>
              <a:chOff x="-990600" y="2133600"/>
              <a:chExt cx="762000" cy="457200"/>
            </a:xfrm>
            <a:solidFill>
              <a:srgbClr val="FFFF00"/>
            </a:solidFill>
          </p:grpSpPr>
          <p:sp>
            <p:nvSpPr>
              <p:cNvPr id="106" name="Rectangle 105"/>
              <p:cNvSpPr/>
              <p:nvPr/>
            </p:nvSpPr>
            <p:spPr>
              <a:xfrm>
                <a:off x="-990600" y="2133600"/>
                <a:ext cx="7620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-990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-609600" y="2133600"/>
                <a:ext cx="381000" cy="228600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extBox 27"/>
          <p:cNvSpPr txBox="1"/>
          <p:nvPr/>
        </p:nvSpPr>
        <p:spPr>
          <a:xfrm>
            <a:off x="7086600" y="5895425"/>
            <a:ext cx="1533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Message</a:t>
            </a:r>
          </a:p>
          <a:p>
            <a:pPr algn="ctr"/>
            <a:r>
              <a:rPr lang="en-US" dirty="0">
                <a:solidFill>
                  <a:srgbClr val="3366FF"/>
                </a:solidFill>
                <a:latin typeface="Gill Sans Light"/>
                <a:cs typeface="Gill Sans Light"/>
              </a:rPr>
              <a:t>Combiners</a:t>
            </a:r>
          </a:p>
        </p:txBody>
      </p:sp>
    </p:spTree>
    <p:extLst>
      <p:ext uri="{BB962C8B-B14F-4D97-AF65-F5344CB8AC3E}">
        <p14:creationId xmlns:p14="http://schemas.microsoft.com/office/powerpoint/2010/main" val="11606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00"/>
            <a:ext cx="9144000" cy="1981200"/>
          </a:xfrm>
        </p:spPr>
        <p:txBody>
          <a:bodyPr/>
          <a:lstStyle/>
          <a:p>
            <a:r>
              <a:rPr lang="en-US" sz="4000" dirty="0"/>
              <a:t>Using these basic </a:t>
            </a:r>
            <a:r>
              <a:rPr lang="en-US" sz="4000" dirty="0" err="1"/>
              <a:t>GraphX</a:t>
            </a:r>
            <a:r>
              <a:rPr lang="en-US" sz="4000" dirty="0"/>
              <a:t> operators </a:t>
            </a:r>
            <a:br>
              <a:rPr lang="en-US" sz="4000" dirty="0"/>
            </a:br>
            <a:r>
              <a:rPr lang="en-US" sz="4000" dirty="0"/>
              <a:t>we implemented </a:t>
            </a:r>
            <a:r>
              <a:rPr lang="en-US" sz="4000" dirty="0" err="1">
                <a:solidFill>
                  <a:srgbClr val="3366FF"/>
                </a:solidFill>
              </a:rPr>
              <a:t>Pregel</a:t>
            </a:r>
            <a:r>
              <a:rPr lang="en-US" sz="4000" dirty="0">
                <a:solidFill>
                  <a:srgbClr val="3366FF"/>
                </a:solidFill>
              </a:rPr>
              <a:t> </a:t>
            </a:r>
            <a:r>
              <a:rPr lang="en-US" sz="4000" dirty="0"/>
              <a:t>and </a:t>
            </a:r>
            <a:r>
              <a:rPr lang="en-US" sz="4000" dirty="0" err="1">
                <a:solidFill>
                  <a:srgbClr val="3366FF"/>
                </a:solidFill>
              </a:rPr>
              <a:t>GraphLab</a:t>
            </a:r>
            <a:r>
              <a:rPr lang="en-US" sz="4000" dirty="0">
                <a:solidFill>
                  <a:srgbClr val="3366FF"/>
                </a:solidFill>
              </a:rPr>
              <a:t> </a:t>
            </a:r>
            <a:br>
              <a:rPr lang="en-US" sz="4000" dirty="0">
                <a:solidFill>
                  <a:srgbClr val="3366FF"/>
                </a:solidFill>
              </a:rPr>
            </a:br>
            <a:r>
              <a:rPr lang="en-US" sz="4000" dirty="0"/>
              <a:t>in under </a:t>
            </a:r>
            <a:r>
              <a:rPr lang="en-US" sz="5400" dirty="0"/>
              <a:t>50 lines </a:t>
            </a:r>
            <a:r>
              <a:rPr lang="en-US" sz="4000" dirty="0"/>
              <a:t>of code!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59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2057400"/>
          </a:xfrm>
        </p:spPr>
        <p:txBody>
          <a:bodyPr/>
          <a:lstStyle/>
          <a:p>
            <a:r>
              <a:rPr lang="en-US" sz="5000" dirty="0"/>
              <a:t>The </a:t>
            </a:r>
            <a:r>
              <a:rPr lang="en-US" sz="5000" dirty="0" err="1"/>
              <a:t>GraphX</a:t>
            </a:r>
            <a:r>
              <a:rPr lang="en-US" sz="5000" dirty="0"/>
              <a:t> Stack</a:t>
            </a:r>
            <a:br>
              <a:rPr lang="en-US" sz="5000" dirty="0"/>
            </a:br>
            <a:r>
              <a:rPr lang="en-US" sz="5000" dirty="0"/>
              <a:t>(Lines of Code)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6331" y="2378194"/>
            <a:ext cx="8220469" cy="2803406"/>
            <a:chOff x="466331" y="2587038"/>
            <a:chExt cx="8220469" cy="2803406"/>
          </a:xfrm>
        </p:grpSpPr>
        <p:sp>
          <p:nvSpPr>
            <p:cNvPr id="15" name="Rectangle 14"/>
            <p:cNvSpPr/>
            <p:nvPr/>
          </p:nvSpPr>
          <p:spPr>
            <a:xfrm>
              <a:off x="466331" y="4164548"/>
              <a:ext cx="8220467" cy="523615"/>
            </a:xfrm>
            <a:prstGeom prst="rect">
              <a:avLst/>
            </a:prstGeom>
            <a:solidFill>
              <a:srgbClr val="D15855"/>
            </a:solidFill>
            <a:ln>
              <a:headEnd type="none" w="med" len="med"/>
              <a:tailEnd type="non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800" b="1" dirty="0" err="1">
                  <a:solidFill>
                    <a:prstClr val="white"/>
                  </a:solidFill>
                  <a:latin typeface="Gill Sans Light"/>
                  <a:cs typeface="Gill Sans Light"/>
                </a:rPr>
                <a:t>GraphX</a:t>
              </a:r>
              <a:r>
                <a:rPr lang="en-US" sz="2800" dirty="0">
                  <a:solidFill>
                    <a:prstClr val="white"/>
                  </a:solidFill>
                  <a:latin typeface="Gill Sans Light"/>
                </a:rPr>
                <a:t> </a:t>
              </a:r>
              <a:r>
                <a:rPr lang="en-US" sz="2200" dirty="0">
                  <a:solidFill>
                    <a:prstClr val="white"/>
                  </a:solidFill>
                  <a:latin typeface="Gill Sans Light"/>
                </a:rPr>
                <a:t>(2,500)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6334" y="4798489"/>
              <a:ext cx="8220466" cy="59195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4E85CB"/>
              </a:solidFill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Gill Sans Light"/>
                </a:rPr>
                <a:t>Spark (30,000)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6331" y="3544753"/>
              <a:ext cx="4224533" cy="523615"/>
            </a:xfrm>
            <a:prstGeom prst="rect">
              <a:avLst/>
            </a:prstGeom>
            <a:solidFill>
              <a:schemeClr val="accent6"/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 err="1">
                  <a:solidFill>
                    <a:prstClr val="black"/>
                  </a:solidFill>
                  <a:latin typeface="Gill Sans Light"/>
                </a:rPr>
                <a:t>Pregel</a:t>
              </a:r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 API (34)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6334" y="2587038"/>
              <a:ext cx="1235474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</a:rPr>
                <a:t>PageRank (20)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97690" y="2587038"/>
              <a:ext cx="1640262" cy="81969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  <a:latin typeface="Gill Sans Light"/>
                </a:rPr>
                <a:t>Connected Comp. (20)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33834" y="2587038"/>
              <a:ext cx="1157032" cy="8149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K-core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(60)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6748" y="2587038"/>
              <a:ext cx="965045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Triangle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Count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(50)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87753" y="2587038"/>
              <a:ext cx="887516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LDA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(220)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66086" y="2587038"/>
              <a:ext cx="1020712" cy="14813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SVD++</a:t>
              </a:r>
            </a:p>
            <a:p>
              <a:pPr algn="ctr"/>
              <a:r>
                <a:rPr lang="en-US" sz="2200" dirty="0">
                  <a:solidFill>
                    <a:prstClr val="black"/>
                  </a:solidFill>
                  <a:latin typeface="Gill Sans Light"/>
                </a:rPr>
                <a:t>(110)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923431" y="3285323"/>
              <a:ext cx="564334" cy="120146"/>
              <a:chOff x="5698373" y="3216679"/>
              <a:chExt cx="564334" cy="120146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698373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20467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142561" y="3216679"/>
                <a:ext cx="120146" cy="12014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762000" y="5410200"/>
            <a:ext cx="7700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Some algorithms are more naturally expressed </a:t>
            </a:r>
          </a:p>
          <a:p>
            <a:pPr algn="ctr"/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using the </a:t>
            </a:r>
            <a:r>
              <a:rPr lang="en-US" sz="3200" dirty="0" err="1">
                <a:solidFill>
                  <a:prstClr val="black"/>
                </a:solidFill>
                <a:latin typeface="Gill Sans Light"/>
                <a:cs typeface="Gill Sans Light"/>
              </a:rPr>
              <a:t>GraphX</a:t>
            </a:r>
            <a:r>
              <a:rPr lang="en-US" sz="3200" dirty="0">
                <a:solidFill>
                  <a:prstClr val="black"/>
                </a:solidFill>
                <a:latin typeface="Gill Sans Light"/>
                <a:cs typeface="Gill Sans Light"/>
              </a:rPr>
              <a:t> primitive operators</a:t>
            </a:r>
          </a:p>
        </p:txBody>
      </p:sp>
    </p:spTree>
    <p:extLst>
      <p:ext uri="{BB962C8B-B14F-4D97-AF65-F5344CB8AC3E}">
        <p14:creationId xmlns:p14="http://schemas.microsoft.com/office/powerpoint/2010/main" val="383221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47974"/>
            <a:ext cx="7315200" cy="48194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/>
              <a:t>Web Graphs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5562600"/>
            <a:ext cx="36599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Vertices: </a:t>
            </a:r>
            <a:r>
              <a:rPr lang="en-US" sz="2800" i="1" dirty="0">
                <a:latin typeface="Gill Sans Light"/>
                <a:cs typeface="Gill Sans Light"/>
              </a:rPr>
              <a:t>Web-pages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Edges: </a:t>
            </a:r>
            <a:r>
              <a:rPr lang="en-US" sz="2800" i="1" dirty="0">
                <a:latin typeface="Gill Sans Light"/>
                <a:cs typeface="Gill Sans Light"/>
              </a:rPr>
              <a:t>Links (Directed)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5562600"/>
            <a:ext cx="30497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Light"/>
                <a:cs typeface="Gill Sans Light"/>
              </a:rPr>
              <a:t>Generated Content: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Gill Sans Light"/>
                <a:cs typeface="Gill Sans Light"/>
              </a:rPr>
              <a:t>Click-streams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4600" y="113407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Gill Sans Light"/>
                <a:cs typeface="Gill Sans Light"/>
              </a:rPr>
              <a:t>2004 Political Blogs</a:t>
            </a:r>
          </a:p>
        </p:txBody>
      </p:sp>
    </p:spTree>
    <p:extLst>
      <p:ext uri="{BB962C8B-B14F-4D97-AF65-F5344CB8AC3E}">
        <p14:creationId xmlns:p14="http://schemas.microsoft.com/office/powerpoint/2010/main" val="245629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/>
              <a:t>We express </a:t>
            </a:r>
            <a:r>
              <a:rPr lang="en-US" sz="3600" i="1" dirty="0">
                <a:solidFill>
                  <a:srgbClr val="3366FF"/>
                </a:solidFill>
              </a:rPr>
              <a:t>enhanced</a:t>
            </a:r>
            <a:r>
              <a:rPr lang="en-US" sz="3600" dirty="0">
                <a:solidFill>
                  <a:srgbClr val="3366FF"/>
                </a:solidFill>
              </a:rPr>
              <a:t> </a:t>
            </a:r>
            <a:r>
              <a:rPr lang="en-US" sz="3600" dirty="0" err="1"/>
              <a:t>Pregel</a:t>
            </a:r>
            <a:r>
              <a:rPr lang="en-US" sz="3600" dirty="0"/>
              <a:t> and </a:t>
            </a:r>
            <a:r>
              <a:rPr lang="en-US" sz="3600" dirty="0" err="1"/>
              <a:t>GraphLab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abstractions using the </a:t>
            </a:r>
            <a:r>
              <a:rPr lang="en-US" sz="3600" dirty="0" err="1"/>
              <a:t>GraphX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3366FF"/>
                </a:solidFill>
              </a:rPr>
              <a:t>operators</a:t>
            </a:r>
            <a:br>
              <a:rPr lang="en-US" sz="3600" dirty="0"/>
            </a:br>
            <a:r>
              <a:rPr lang="en-US" sz="3600" dirty="0"/>
              <a:t>in less than </a:t>
            </a:r>
            <a:r>
              <a:rPr lang="en-US" sz="3600" dirty="0">
                <a:solidFill>
                  <a:srgbClr val="3366FF"/>
                </a:solidFill>
              </a:rPr>
              <a:t>50 lines of code</a:t>
            </a:r>
            <a:r>
              <a:rPr lang="en-US" sz="3600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54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i="1" dirty="0">
                <a:latin typeface="Gill Sans Light"/>
                <a:cs typeface="Gill Sans Light"/>
              </a:rPr>
              <a:t>Enhanced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 err="1">
                <a:latin typeface="Gill Sans Light"/>
                <a:cs typeface="Gill Sans Light"/>
              </a:rPr>
              <a:t>Pregel</a:t>
            </a:r>
            <a:r>
              <a:rPr lang="en-US" dirty="0">
                <a:latin typeface="Gill Sans Light"/>
                <a:cs typeface="Gill Sans Light"/>
              </a:rPr>
              <a:t> </a:t>
            </a:r>
            <a:r>
              <a:rPr lang="en-US" dirty="0"/>
              <a:t>in </a:t>
            </a:r>
            <a:r>
              <a:rPr lang="en-US" dirty="0" err="1"/>
              <a:t>GraphX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15" y="6320135"/>
            <a:ext cx="64241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Malewicz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 et al.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[PODC’09, SIGMOD’10]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86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pregelPR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): </a:t>
            </a:r>
          </a:p>
        </p:txBody>
      </p:sp>
      <p:sp>
        <p:nvSpPr>
          <p:cNvPr id="8" name="Rectangle 7"/>
          <p:cNvSpPr/>
          <p:nvPr/>
        </p:nvSpPr>
        <p:spPr>
          <a:xfrm>
            <a:off x="853772" y="1905000"/>
            <a:ext cx="640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Receive all the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total = 0</a:t>
            </a:r>
          </a:p>
          <a:p>
            <a:r>
              <a:rPr lang="en-US" sz="2000" i="1" dirty="0" err="1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messageList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) 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total = total +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endParaRPr lang="en-US" sz="2000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3772" y="3474660"/>
            <a:ext cx="58518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Update the rank of this vertex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 = 0.15 + total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53772" y="4419600"/>
            <a:ext cx="59280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Send new messages to neighbors</a:t>
            </a:r>
          </a:p>
          <a:p>
            <a:r>
              <a:rPr lang="en-US" sz="2000" i="1" dirty="0" err="1">
                <a:solidFill>
                  <a:prstClr val="black"/>
                </a:solidFill>
                <a:latin typeface="Menlo Regular"/>
                <a:cs typeface="Menlo Regular"/>
              </a:rPr>
              <a:t>foreach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(j in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out_neighbors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Send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 to vertex</a:t>
            </a:r>
            <a:endParaRPr lang="en-US" sz="2000" b="1" dirty="0">
              <a:solidFill>
                <a:prstClr val="black"/>
              </a:solidFill>
              <a:latin typeface="Menlo Regular"/>
              <a:cs typeface="Menlo Regular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638800" y="1219200"/>
            <a:ext cx="3048000" cy="762000"/>
          </a:xfrm>
          <a:prstGeom prst="wedgeRoundRectCallout">
            <a:avLst>
              <a:gd name="adj1" fmla="val -89731"/>
              <a:gd name="adj2" fmla="val 5859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Require Message Combiners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362200" y="1447800"/>
            <a:ext cx="1828800" cy="457200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2" name="Rounded Rectangle 71"/>
          <p:cNvSpPr/>
          <p:nvPr/>
        </p:nvSpPr>
        <p:spPr>
          <a:xfrm>
            <a:off x="3048000" y="2325458"/>
            <a:ext cx="1828800" cy="366442"/>
          </a:xfrm>
          <a:prstGeom prst="round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messageSum</a:t>
            </a:r>
            <a:endParaRPr lang="en-US" sz="2000" dirty="0"/>
          </a:p>
        </p:txBody>
      </p:sp>
      <p:sp>
        <p:nvSpPr>
          <p:cNvPr id="73" name="Rounded Rectangular Callout 72"/>
          <p:cNvSpPr/>
          <p:nvPr/>
        </p:nvSpPr>
        <p:spPr>
          <a:xfrm>
            <a:off x="6172200" y="4010561"/>
            <a:ext cx="2819400" cy="1706940"/>
          </a:xfrm>
          <a:prstGeom prst="wedgeRoundRectCallout">
            <a:avLst>
              <a:gd name="adj1" fmla="val -51459"/>
              <a:gd name="adj2" fmla="val -82153"/>
              <a:gd name="adj3" fmla="val 16667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Remove Message Computation</a:t>
            </a:r>
            <a:br>
              <a:rPr lang="en-US" dirty="0"/>
            </a:br>
            <a:r>
              <a:rPr lang="en-US" dirty="0"/>
              <a:t>from the</a:t>
            </a:r>
          </a:p>
          <a:p>
            <a:pPr algn="ctr"/>
            <a:r>
              <a:rPr lang="en-US" dirty="0"/>
              <a:t>Vertex Program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57200" y="4495800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sendMsg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  <a:sym typeface="Wingdings"/>
              </a:rPr>
              <a:t>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, 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], R[j], 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Compute single message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return 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(R[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]/E[</a:t>
            </a:r>
            <a:r>
              <a:rPr lang="en-US" sz="2000" dirty="0" err="1">
                <a:solidFill>
                  <a:prstClr val="black"/>
                </a:solidFill>
                <a:latin typeface="Menlo Regular"/>
                <a:cs typeface="Menlo Regular"/>
              </a:rPr>
              <a:t>i,j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])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57200" y="4010561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prstClr val="black"/>
                </a:solidFill>
                <a:latin typeface="Menlo Regular"/>
                <a:cs typeface="Menlo Regular"/>
              </a:rPr>
              <a:t>combineMsg</a:t>
            </a:r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(a, b):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</a:t>
            </a:r>
            <a:r>
              <a:rPr lang="en-US" sz="2000" dirty="0">
                <a:solidFill>
                  <a:srgbClr val="008000"/>
                </a:solidFill>
                <a:latin typeface="Menlo Regular"/>
                <a:cs typeface="Menlo Regular"/>
              </a:rPr>
              <a:t>// Compute sum of two messages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return a + b</a:t>
            </a:r>
          </a:p>
          <a:p>
            <a:r>
              <a:rPr lang="en-US" sz="2000" dirty="0">
                <a:solidFill>
                  <a:prstClr val="black"/>
                </a:solidFill>
                <a:latin typeface="Menlo Regular"/>
                <a:cs typeface="Menlo Regular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074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2228 " pathEditMode="relative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78C8E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79E-7 -0.22227 L -0.06751 0.000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4" y="1111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768 " pathEditMode="relative" ptsTypes="AA">
                                      <p:cBhvr>
                                        <p:cTn id="6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1" grpId="0"/>
      <p:bldP spid="11" grpId="1"/>
      <p:bldP spid="11" grpId="2"/>
      <p:bldP spid="12" grpId="0" animBg="1"/>
      <p:bldP spid="14" grpId="0" animBg="1"/>
      <p:bldP spid="72" grpId="0" animBg="1"/>
      <p:bldP spid="73" grpId="0" animBg="1"/>
      <p:bldP spid="74" grpId="0"/>
      <p:bldP spid="75" grpId="0"/>
      <p:bldP spid="7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GraphX</a:t>
            </a:r>
            <a:r>
              <a:rPr lang="en-US" dirty="0"/>
              <a:t> System Design</a:t>
            </a:r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2</a:t>
            </a: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>
                <a:latin typeface="Gill Sans Light"/>
                <a:cs typeface="Gill Sans Light"/>
              </a:rPr>
              <a:t>Part. 1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/>
              <a:t>Distributed Graphs as Tables (RDDs)</a:t>
            </a:r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Table (RDD)</a:t>
                </a: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1</a:t>
                </a: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1</a:t>
              </a: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/>
              <a:t>Caching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/>
              <a:t>Incremental Updates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/>
              <a:t>Aggregation for Iterative </a:t>
            </a:r>
            <a:r>
              <a:rPr lang="en-US" sz="4000" dirty="0" err="1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/>
              <a:t>Performance Comparisons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19509692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3x slower</a:t>
            </a:r>
            <a:r>
              <a:rPr lang="en-US" sz="3200" dirty="0">
                <a:latin typeface="Gill Sans Light"/>
                <a:cs typeface="Gill Sans Light"/>
              </a:rPr>
              <a:t> 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/>
              <a:t>GraphX</a:t>
            </a:r>
            <a:r>
              <a:rPr lang="en-US" dirty="0"/>
              <a:t> scales to larger graphs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7392654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>
                <a:latin typeface="Gill Sans Light"/>
                <a:cs typeface="Gill Sans Light"/>
              </a:rPr>
              <a:t> 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Gill Sans Light"/>
                <a:cs typeface="Gill Sans Light"/>
              </a:rPr>
              <a:t>Twitter Graph: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/>
              <a:t>PageRank is just one stage….  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What about a </a:t>
            </a:r>
            <a:r>
              <a:rPr lang="en-US" dirty="0">
                <a:solidFill>
                  <a:srgbClr val="3366FF"/>
                </a:solidFill>
              </a:rPr>
              <a:t>pipeline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650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/>
              <a:t>Semantic Networks</a:t>
            </a:r>
          </a:p>
        </p:txBody>
      </p:sp>
      <p:sp>
        <p:nvSpPr>
          <p:cNvPr id="4" name="Vertical Text Placeholder 3"/>
          <p:cNvSpPr>
            <a:spLocks noGrp="1"/>
          </p:cNvSpPr>
          <p:nvPr>
            <p:ph type="body" orient="vert" idx="1"/>
          </p:nvPr>
        </p:nvSpPr>
        <p:spPr>
          <a:xfrm rot="16200000">
            <a:off x="-76200" y="1524000"/>
            <a:ext cx="5257800" cy="4648200"/>
          </a:xfrm>
        </p:spPr>
        <p:txBody>
          <a:bodyPr/>
          <a:lstStyle/>
          <a:p>
            <a:pPr marL="347663" indent="-347663"/>
            <a:r>
              <a:rPr lang="en-US" dirty="0"/>
              <a:t>Organize Knowledge</a:t>
            </a:r>
          </a:p>
          <a:p>
            <a:pPr marL="347663" indent="-347663"/>
            <a:r>
              <a:rPr lang="en-US" dirty="0"/>
              <a:t>Vertices: Subject, </a:t>
            </a:r>
            <a:br>
              <a:rPr lang="en-US" dirty="0"/>
            </a:br>
            <a:r>
              <a:rPr lang="en-US" dirty="0"/>
              <a:t>Object</a:t>
            </a:r>
          </a:p>
          <a:p>
            <a:pPr marL="347663" indent="-347663"/>
            <a:r>
              <a:rPr lang="en-US" dirty="0"/>
              <a:t>Edges: Predicates</a:t>
            </a:r>
          </a:p>
          <a:p>
            <a:pPr marL="347663" indent="-347663"/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Google Knowledge Graph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/>
              <a:t>570M Vertices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/>
              <a:t>18B Edges</a:t>
            </a:r>
            <a:br>
              <a:rPr lang="en-US" dirty="0"/>
            </a:br>
            <a:endParaRPr lang="en-US" dirty="0"/>
          </a:p>
          <a:p>
            <a:pPr marL="347663" indent="-347663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932" y="1488587"/>
            <a:ext cx="4852068" cy="302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7703" y="6098232"/>
            <a:ext cx="3264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wiki.dbpedia.org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68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HDFS</a:t>
              </a: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Compute</a:t>
              </a: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Preprocess</a:t>
              </a: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Spark Post.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/>
              <a:t>A Small Pipeline in </a:t>
            </a:r>
            <a:r>
              <a:rPr lang="en-US" dirty="0" err="1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Timed end-to-end </a:t>
            </a:r>
            <a:r>
              <a:rPr lang="en-US" sz="3200" dirty="0" err="1">
                <a:latin typeface="Gill Sans Light"/>
                <a:cs typeface="Gill Sans Light"/>
              </a:rPr>
              <a:t>GraphX</a:t>
            </a:r>
            <a:r>
              <a:rPr lang="en-US" sz="3200" dirty="0">
                <a:latin typeface="Gill Sans Light"/>
                <a:cs typeface="Gill Sans Light"/>
              </a:rPr>
              <a:t> is </a:t>
            </a:r>
            <a:r>
              <a:rPr lang="en-US" sz="3200" i="1" dirty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>
                <a:latin typeface="Gill Sans Light"/>
                <a:cs typeface="Gill Sans Light"/>
              </a:rPr>
              <a:t> </a:t>
            </a:r>
            <a:r>
              <a:rPr lang="en-US" sz="3200" dirty="0">
                <a:latin typeface="Gill Sans Light"/>
                <a:cs typeface="Gill Sans Light"/>
              </a:rPr>
              <a:t>than </a:t>
            </a:r>
            <a:r>
              <a:rPr lang="en-US" sz="3200" dirty="0" err="1">
                <a:latin typeface="Gill Sans Light"/>
                <a:cs typeface="Gill Sans Light"/>
              </a:rPr>
              <a:t>GraphLab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Helvetica"/>
                    <a:cs typeface="Helvetica"/>
                  </a:rPr>
                  <a:t>&lt; / &gt;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Helvetica"/>
                    <a:cs typeface="Helvetica"/>
                  </a:rPr>
                  <a:t>XML</a:t>
                </a: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83950418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/>
              <a:t>Open Source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13" y="914400"/>
            <a:ext cx="8229600" cy="58098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Alpha release since Spark 0.9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Contributors?  Python Bindings?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752600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55"/>
            <a:ext cx="8229600" cy="1143000"/>
          </a:xfrm>
        </p:spPr>
        <p:txBody>
          <a:bodyPr/>
          <a:lstStyle/>
          <a:p>
            <a:r>
              <a:rPr lang="en-US" dirty="0"/>
              <a:t>Graph Processing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22116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>
                <a:hlinkClick r:id="rId2"/>
              </a:rPr>
              <a:t>Apache Giraph</a:t>
            </a:r>
            <a:r>
              <a:rPr lang="en-US" dirty="0"/>
              <a:t>: java </a:t>
            </a:r>
            <a:r>
              <a:rPr lang="en-US" dirty="0" err="1"/>
              <a:t>Pregel</a:t>
            </a:r>
            <a:r>
              <a:rPr lang="en-US" dirty="0"/>
              <a:t> implementation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3"/>
              </a:rPr>
              <a:t>GraphLab.org:</a:t>
            </a:r>
            <a:r>
              <a:rPr lang="en-US" dirty="0"/>
              <a:t> C++ </a:t>
            </a:r>
            <a:r>
              <a:rPr lang="en-US" dirty="0" err="1"/>
              <a:t>GraphLab</a:t>
            </a:r>
            <a:r>
              <a:rPr lang="en-US" dirty="0"/>
              <a:t> implementation</a:t>
            </a:r>
            <a:endParaRPr lang="en-US" dirty="0">
              <a:hlinkClick r:id="rId4"/>
            </a:endParaRP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4"/>
              </a:rPr>
              <a:t>NetworkX</a:t>
            </a:r>
            <a:r>
              <a:rPr lang="en-US" dirty="0"/>
              <a:t>: python API for small </a:t>
            </a:r>
            <a:r>
              <a:rPr lang="en-US" dirty="0" err="1"/>
              <a:t>gaphs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5"/>
              </a:rPr>
              <a:t>GraphLab Create</a:t>
            </a:r>
            <a:r>
              <a:rPr lang="en-US" dirty="0"/>
              <a:t>: commercial </a:t>
            </a:r>
            <a:r>
              <a:rPr lang="en-US" dirty="0" err="1"/>
              <a:t>GraphLab</a:t>
            </a:r>
            <a:r>
              <a:rPr lang="en-US" dirty="0"/>
              <a:t> python framework for large graphs and ML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>
                <a:hlinkClick r:id="rId6"/>
              </a:rPr>
              <a:t>Gephi</a:t>
            </a:r>
            <a:r>
              <a:rPr lang="en-US" dirty="0"/>
              <a:t>: graph visualization framework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686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Database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Property graph data-model for storing and retrieving graph structured data.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2"/>
              </a:rPr>
              <a:t>Neo4j</a:t>
            </a:r>
            <a:r>
              <a:rPr lang="en-US" dirty="0"/>
              <a:t>: popular commercial graph database</a:t>
            </a:r>
          </a:p>
          <a:p>
            <a:pPr marL="457200" indent="-457200">
              <a:buFont typeface="Arial"/>
              <a:buChar char="•"/>
            </a:pPr>
            <a:r>
              <a:rPr lang="en-US" dirty="0">
                <a:hlinkClick r:id="rId3"/>
              </a:rPr>
              <a:t>Titan:</a:t>
            </a:r>
            <a:r>
              <a:rPr lang="en-US" dirty="0"/>
              <a:t>  open-source distributed </a:t>
            </a:r>
            <a:r>
              <a:rPr lang="en-US"/>
              <a:t>graph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993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Scala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99116" cy="4221162"/>
          </a:xfrm>
        </p:spPr>
        <p:txBody>
          <a:bodyPr>
            <a:normAutofit fontScale="92500"/>
          </a:bodyPr>
          <a:lstStyle/>
          <a:p>
            <a:r>
              <a:rPr lang="en-US" dirty="0"/>
              <a:t>High-level language for the Java VM</a:t>
            </a:r>
          </a:p>
          <a:p>
            <a:pPr lvl="1"/>
            <a:r>
              <a:rPr lang="en-US" dirty="0"/>
              <a:t>Object-oriented + functional programming</a:t>
            </a:r>
          </a:p>
          <a:p>
            <a:r>
              <a:rPr lang="en-US" dirty="0"/>
              <a:t>Statically typed</a:t>
            </a:r>
          </a:p>
          <a:p>
            <a:pPr lvl="1"/>
            <a:r>
              <a:rPr lang="en-US" dirty="0"/>
              <a:t>Comparable in speed to Java</a:t>
            </a:r>
          </a:p>
          <a:p>
            <a:pPr lvl="1"/>
            <a:r>
              <a:rPr lang="en-US" dirty="0"/>
              <a:t>But often no need to write types due to type inference</a:t>
            </a:r>
          </a:p>
          <a:p>
            <a:r>
              <a:rPr lang="en-US" dirty="0"/>
              <a:t>Interoperates with Java</a:t>
            </a:r>
          </a:p>
          <a:p>
            <a:pPr lvl="1"/>
            <a:r>
              <a:rPr lang="en-US" dirty="0"/>
              <a:t>Can use any Java class, inherit from it, </a:t>
            </a:r>
            <a:r>
              <a:rPr lang="en-US" dirty="0" err="1"/>
              <a:t>etc</a:t>
            </a:r>
            <a:r>
              <a:rPr lang="en-US" dirty="0"/>
              <a:t>; can also call </a:t>
            </a:r>
            <a:r>
              <a:rPr lang="en-US" dirty="0" err="1"/>
              <a:t>Scala</a:t>
            </a:r>
            <a:r>
              <a:rPr lang="en-US" dirty="0"/>
              <a:t> code from Java</a:t>
            </a:r>
          </a:p>
        </p:txBody>
      </p:sp>
    </p:spTree>
    <p:extLst>
      <p:ext uri="{BB962C8B-B14F-4D97-AF65-F5344CB8AC3E}">
        <p14:creationId xmlns:p14="http://schemas.microsoft.com/office/powerpoint/2010/main" val="428327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Quick Tour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1524000"/>
          </a:xfrm>
        </p:spPr>
        <p:txBody>
          <a:bodyPr>
            <a:normAutofit fontScale="92500"/>
          </a:bodyPr>
          <a:lstStyle/>
          <a:p>
            <a:r>
              <a:rPr lang="en-US" dirty="0"/>
              <a:t>Declaring variables: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x: </a:t>
            </a:r>
            <a:r>
              <a:rPr lang="en-US" sz="1800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 = 7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x = 7  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val</a:t>
            </a:r>
            <a:r>
              <a:rPr lang="en-US" sz="1800" dirty="0">
                <a:latin typeface="Lucida Console"/>
                <a:cs typeface="Lucida Console"/>
              </a:rPr>
              <a:t> y = </a:t>
            </a:r>
            <a:r>
              <a:rPr lang="en-US" sz="1800" dirty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>
                <a:latin typeface="Lucida Console"/>
                <a:cs typeface="Lucida Console"/>
              </a:rPr>
              <a:t>  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read-only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1524000"/>
          </a:xfrm>
        </p:spPr>
        <p:txBody>
          <a:bodyPr>
            <a:normAutofit fontScale="92500"/>
          </a:bodyPr>
          <a:lstStyle/>
          <a:p>
            <a:r>
              <a:rPr lang="en-US" dirty="0"/>
              <a:t>Java equivalent: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 x = 7;</a:t>
            </a:r>
            <a:br>
              <a:rPr lang="en-US" sz="1800" dirty="0">
                <a:latin typeface="Lucida Console"/>
                <a:cs typeface="Lucida Console"/>
              </a:rPr>
            </a:b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b="1" dirty="0">
                <a:latin typeface="Lucida Console"/>
                <a:cs typeface="Lucida Console"/>
              </a:rPr>
              <a:t>final</a:t>
            </a:r>
            <a:r>
              <a:rPr lang="en-US" sz="1800" dirty="0">
                <a:latin typeface="Lucida Console"/>
                <a:cs typeface="Lucida Console"/>
              </a:rPr>
              <a:t> String y = </a:t>
            </a:r>
            <a:r>
              <a:rPr lang="en-US" sz="1800" dirty="0">
                <a:solidFill>
                  <a:srgbClr val="000090"/>
                </a:solidFill>
                <a:latin typeface="Lucida Console"/>
                <a:cs typeface="Lucida Console"/>
              </a:rPr>
              <a:t>“hi”</a:t>
            </a:r>
            <a:r>
              <a:rPr lang="en-US" sz="1800" dirty="0">
                <a:latin typeface="Lucida Console"/>
                <a:cs typeface="Lucida Console"/>
              </a:rPr>
              <a:t>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3657600"/>
            <a:ext cx="8229600" cy="3200400"/>
            <a:chOff x="457200" y="3657600"/>
            <a:chExt cx="8229600" cy="3200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3657600"/>
              <a:ext cx="4191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Functions: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square(x: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):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= x*x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min(</a:t>
              </a:r>
              <a:r>
                <a:rPr lang="en-US" sz="1700" dirty="0" err="1">
                  <a:latin typeface="Lucida Console"/>
                  <a:cs typeface="Lucida Console"/>
                </a:rPr>
                <a:t>a:Int</a:t>
              </a:r>
              <a:r>
                <a:rPr lang="en-US" sz="1700" dirty="0">
                  <a:latin typeface="Lucida Console"/>
                  <a:cs typeface="Lucida Console"/>
                </a:rPr>
                <a:t>, </a:t>
              </a:r>
              <a:r>
                <a:rPr lang="en-US" sz="1700" dirty="0" err="1">
                  <a:latin typeface="Lucida Console"/>
                  <a:cs typeface="Lucida Console"/>
                </a:rPr>
                <a:t>b:Int</a:t>
              </a:r>
              <a:r>
                <a:rPr lang="en-US" sz="1700" dirty="0">
                  <a:latin typeface="Lucida Console"/>
                  <a:cs typeface="Lucida Console"/>
                </a:rPr>
                <a:t>): 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=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if (a &lt; b) a else b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def</a:t>
              </a:r>
              <a:r>
                <a:rPr lang="en-US" sz="1700" dirty="0">
                  <a:latin typeface="Lucida Console"/>
                  <a:cs typeface="Lucida Console"/>
                </a:rPr>
                <a:t> announce(text: String)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dirty="0" err="1">
                  <a:latin typeface="Lucida Console"/>
                  <a:cs typeface="Lucida Console"/>
                </a:rPr>
                <a:t>println</a:t>
              </a:r>
              <a:r>
                <a:rPr lang="en-US" sz="1700" dirty="0">
                  <a:latin typeface="Lucida Console"/>
                  <a:cs typeface="Lucida Console"/>
                </a:rPr>
                <a:t>(text)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3657600"/>
              <a:ext cx="4038600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equivalent:</a:t>
              </a:r>
            </a:p>
            <a:p>
              <a:r>
                <a:rPr lang="en-US" sz="1700" b="1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square(</a:t>
              </a:r>
              <a:r>
                <a:rPr lang="en-US" sz="1700" dirty="0" err="1">
                  <a:latin typeface="Lucida Console"/>
                  <a:cs typeface="Lucida Console"/>
                </a:rPr>
                <a:t>int</a:t>
              </a:r>
              <a:r>
                <a:rPr lang="en-US" sz="1700" dirty="0">
                  <a:latin typeface="Lucida Console"/>
                  <a:cs typeface="Lucida Console"/>
                </a:rPr>
                <a:t> x)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b="1" dirty="0">
                  <a:latin typeface="Lucida Console"/>
                  <a:cs typeface="Lucida Console"/>
                </a:rPr>
                <a:t>return</a:t>
              </a:r>
              <a:r>
                <a:rPr lang="en-US" sz="1700" dirty="0">
                  <a:latin typeface="Lucida Console"/>
                  <a:cs typeface="Lucida Console"/>
                </a:rPr>
                <a:t> x*x;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  <a:p>
              <a:endParaRPr lang="en-US" sz="1700" dirty="0">
                <a:latin typeface="Lucida Console"/>
                <a:cs typeface="Lucida Console"/>
              </a:endParaRPr>
            </a:p>
            <a:p>
              <a:r>
                <a:rPr lang="en-US" sz="1700" b="1" dirty="0">
                  <a:latin typeface="Lucida Console"/>
                  <a:cs typeface="Lucida Console"/>
                </a:rPr>
                <a:t>void</a:t>
              </a:r>
              <a:r>
                <a:rPr lang="en-US" sz="1700" dirty="0">
                  <a:latin typeface="Lucida Console"/>
                  <a:cs typeface="Lucida Console"/>
                </a:rPr>
                <a:t> announce(String text) {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  </a:t>
              </a:r>
              <a:r>
                <a:rPr lang="en-US" sz="1700" dirty="0" err="1">
                  <a:latin typeface="Lucida Console"/>
                  <a:cs typeface="Lucida Console"/>
                </a:rPr>
                <a:t>System.out.println</a:t>
              </a:r>
              <a:r>
                <a:rPr lang="en-US" sz="1700" dirty="0">
                  <a:latin typeface="Lucida Console"/>
                  <a:cs typeface="Lucida Console"/>
                </a:rPr>
                <a:t>(text);</a:t>
              </a:r>
              <a:br>
                <a:rPr lang="en-US" sz="1700" dirty="0">
                  <a:latin typeface="Lucida Console"/>
                  <a:cs typeface="Lucida Console"/>
                </a:rPr>
              </a:br>
              <a:r>
                <a:rPr lang="en-US" sz="1700" dirty="0">
                  <a:latin typeface="Lucida Console"/>
                  <a:cs typeface="Lucida Console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44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Quick Tour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33358"/>
            <a:ext cx="4038600" cy="1905000"/>
          </a:xfrm>
        </p:spPr>
        <p:txBody>
          <a:bodyPr>
            <a:normAutofit fontScale="92500"/>
          </a:bodyPr>
          <a:lstStyle/>
          <a:p>
            <a:r>
              <a:rPr lang="en-US" dirty="0"/>
              <a:t>Generic types: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var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err="1">
                <a:latin typeface="Lucida Console"/>
                <a:cs typeface="Lucida Console"/>
              </a:rPr>
              <a:t>arr</a:t>
            </a:r>
            <a:r>
              <a:rPr lang="en-US" sz="1800" dirty="0">
                <a:latin typeface="Lucida Console"/>
                <a:cs typeface="Lucida Console"/>
              </a:rPr>
              <a:t> = new Array[</a:t>
            </a:r>
            <a:r>
              <a:rPr lang="en-US" sz="1800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](8)</a:t>
            </a:r>
            <a:br>
              <a:rPr lang="en-US" sz="1800" dirty="0">
                <a:latin typeface="Lucida Console"/>
                <a:cs typeface="Lucida Console"/>
              </a:rPr>
            </a:br>
            <a:b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</a:br>
            <a:r>
              <a:rPr lang="en-US" sz="1800" b="1" dirty="0" err="1">
                <a:solidFill>
                  <a:srgbClr val="000000"/>
                </a:solidFill>
                <a:latin typeface="Lucida Console"/>
                <a:cs typeface="Lucida Console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  <a:t> = List(1, 2, 3)</a:t>
            </a:r>
            <a:br>
              <a:rPr lang="en-US" sz="1800" dirty="0">
                <a:solidFill>
                  <a:srgbClr val="000000"/>
                </a:solidFill>
                <a:latin typeface="Lucida Console"/>
                <a:cs typeface="Lucida Console"/>
              </a:rPr>
            </a:b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// type of </a:t>
            </a:r>
            <a:r>
              <a:rPr lang="en-US" sz="1800" dirty="0" err="1">
                <a:solidFill>
                  <a:srgbClr val="008040"/>
                </a:solidFill>
                <a:latin typeface="Lucida Console"/>
                <a:cs typeface="Lucida Console"/>
              </a:rPr>
              <a:t>lst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 is List[</a:t>
            </a:r>
            <a:r>
              <a:rPr lang="en-US" sz="1800" dirty="0" err="1">
                <a:solidFill>
                  <a:srgbClr val="008040"/>
                </a:solidFill>
                <a:latin typeface="Lucida Console"/>
                <a:cs typeface="Lucida Console"/>
              </a:rPr>
              <a:t>Int</a:t>
            </a:r>
            <a:r>
              <a:rPr lang="en-US" sz="1800" dirty="0">
                <a:solidFill>
                  <a:srgbClr val="008040"/>
                </a:solidFill>
                <a:latin typeface="Lucida Console"/>
                <a:cs typeface="Lucida Console"/>
              </a:rPr>
              <a:t>]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33358"/>
            <a:ext cx="4038600" cy="2057400"/>
          </a:xfrm>
        </p:spPr>
        <p:txBody>
          <a:bodyPr>
            <a:normAutofit fontScale="92500"/>
          </a:bodyPr>
          <a:lstStyle/>
          <a:p>
            <a:r>
              <a:rPr lang="en-US" dirty="0"/>
              <a:t>Java equivalent:</a:t>
            </a:r>
          </a:p>
          <a:p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[] </a:t>
            </a:r>
            <a:r>
              <a:rPr lang="en-US" sz="1800" dirty="0" err="1">
                <a:latin typeface="Lucida Console"/>
                <a:cs typeface="Lucida Console"/>
              </a:rPr>
              <a:t>arr</a:t>
            </a:r>
            <a:r>
              <a:rPr lang="en-US" sz="1800" dirty="0">
                <a:latin typeface="Lucida Console"/>
                <a:cs typeface="Lucida Console"/>
              </a:rPr>
              <a:t> = </a:t>
            </a:r>
            <a:r>
              <a:rPr lang="en-US" sz="1800" b="1" dirty="0">
                <a:latin typeface="Lucida Console"/>
                <a:cs typeface="Lucida Console"/>
              </a:rPr>
              <a:t>new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>
                <a:latin typeface="Lucida Console"/>
                <a:cs typeface="Lucida Console"/>
              </a:rPr>
              <a:t>int</a:t>
            </a:r>
            <a:r>
              <a:rPr lang="en-US" sz="1800" dirty="0">
                <a:latin typeface="Lucida Console"/>
                <a:cs typeface="Lucida Console"/>
              </a:rPr>
              <a:t>[8];</a:t>
            </a:r>
          </a:p>
          <a:p>
            <a:r>
              <a:rPr lang="en-US" sz="1800" dirty="0">
                <a:latin typeface="Lucida Console"/>
                <a:cs typeface="Lucida Console"/>
              </a:rPr>
              <a:t>List&lt;Integer&gt; </a:t>
            </a:r>
            <a:r>
              <a:rPr lang="en-US" sz="1800" dirty="0" err="1">
                <a:latin typeface="Lucida Console"/>
                <a:cs typeface="Lucida Console"/>
              </a:rPr>
              <a:t>lst</a:t>
            </a:r>
            <a:r>
              <a:rPr lang="en-US" sz="1800" dirty="0">
                <a:latin typeface="Lucida Console"/>
                <a:cs typeface="Lucida Console"/>
              </a:rPr>
              <a:t> =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  </a:t>
            </a:r>
            <a:r>
              <a:rPr lang="en-US" sz="1800" b="1" dirty="0">
                <a:latin typeface="Lucida Console"/>
                <a:cs typeface="Lucida Console"/>
              </a:rPr>
              <a:t>new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err="1">
                <a:latin typeface="Lucida Console"/>
                <a:cs typeface="Lucida Console"/>
              </a:rPr>
              <a:t>ArrayList</a:t>
            </a:r>
            <a:r>
              <a:rPr lang="en-US" sz="1800" dirty="0">
                <a:latin typeface="Lucida Console"/>
                <a:cs typeface="Lucida Console"/>
              </a:rPr>
              <a:t>&lt;Integer&gt;();</a:t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 err="1">
                <a:latin typeface="Lucida Console"/>
                <a:cs typeface="Lucida Console"/>
              </a:rPr>
              <a:t>lst.add</a:t>
            </a:r>
            <a:r>
              <a:rPr lang="en-US" sz="1800" dirty="0">
                <a:latin typeface="Lucida Console"/>
                <a:cs typeface="Lucida Console"/>
              </a:rPr>
              <a:t>(...)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4648200"/>
            <a:ext cx="8432800" cy="1676400"/>
            <a:chOff x="457200" y="4419600"/>
            <a:chExt cx="8432800" cy="1676400"/>
          </a:xfrm>
        </p:grpSpPr>
        <p:sp>
          <p:nvSpPr>
            <p:cNvPr id="6" name="Content Placeholder 3"/>
            <p:cNvSpPr txBox="1">
              <a:spLocks/>
            </p:cNvSpPr>
            <p:nvPr/>
          </p:nvSpPr>
          <p:spPr bwMode="auto">
            <a:xfrm>
              <a:off x="457200" y="4419600"/>
              <a:ext cx="40386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Indexing: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arr</a:t>
              </a:r>
              <a:r>
                <a:rPr lang="en-US" sz="1700" dirty="0">
                  <a:latin typeface="Lucida Console"/>
                  <a:cs typeface="Lucida Console"/>
                </a:rPr>
                <a:t>(5) = 7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println</a:t>
              </a:r>
              <a:r>
                <a:rPr lang="en-US" sz="1700" dirty="0">
                  <a:latin typeface="Lucida Console"/>
                  <a:cs typeface="Lucida Console"/>
                </a:rPr>
                <a:t>(</a:t>
              </a:r>
              <a:r>
                <a:rPr lang="en-US" sz="1700" dirty="0" err="1">
                  <a:latin typeface="Lucida Console"/>
                  <a:cs typeface="Lucida Console"/>
                </a:rPr>
                <a:t>lst</a:t>
              </a:r>
              <a:r>
                <a:rPr lang="en-US" sz="1700" dirty="0">
                  <a:latin typeface="Lucida Console"/>
                  <a:cs typeface="Lucida Console"/>
                </a:rPr>
                <a:t>(5))</a:t>
              </a:r>
            </a:p>
          </p:txBody>
        </p:sp>
        <p:sp>
          <p:nvSpPr>
            <p:cNvPr id="7" name="Content Placeholder 4"/>
            <p:cNvSpPr txBox="1">
              <a:spLocks/>
            </p:cNvSpPr>
            <p:nvPr/>
          </p:nvSpPr>
          <p:spPr bwMode="auto">
            <a:xfrm>
              <a:off x="4648200" y="4419600"/>
              <a:ext cx="4241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2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Java equivalent: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arr</a:t>
              </a:r>
              <a:r>
                <a:rPr lang="en-US" sz="1700" dirty="0">
                  <a:latin typeface="Lucida Console"/>
                  <a:cs typeface="Lucida Console"/>
                </a:rPr>
                <a:t>[5] = 7;</a:t>
              </a:r>
            </a:p>
            <a:p>
              <a:r>
                <a:rPr lang="en-US" sz="1700" dirty="0" err="1">
                  <a:latin typeface="Lucida Console"/>
                  <a:cs typeface="Lucida Console"/>
                </a:rPr>
                <a:t>System.out.println</a:t>
              </a:r>
              <a:r>
                <a:rPr lang="en-US" sz="1700" dirty="0">
                  <a:latin typeface="Lucida Console"/>
                  <a:cs typeface="Lucida Console"/>
                </a:rPr>
                <a:t>(</a:t>
              </a:r>
              <a:r>
                <a:rPr lang="en-US" sz="1700" dirty="0" err="1">
                  <a:latin typeface="Lucida Console"/>
                  <a:cs typeface="Lucida Console"/>
                </a:rPr>
                <a:t>lst.get</a:t>
              </a:r>
              <a:r>
                <a:rPr lang="en-US" sz="1700" dirty="0">
                  <a:latin typeface="Lucida Console"/>
                  <a:cs typeface="Lucida Console"/>
                </a:rPr>
                <a:t>(5));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72000" y="1371600"/>
            <a:ext cx="0" cy="5410200"/>
          </a:xfrm>
          <a:prstGeom prst="line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120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70038"/>
            <a:ext cx="8432800" cy="4906962"/>
          </a:xfrm>
        </p:spPr>
        <p:txBody>
          <a:bodyPr/>
          <a:lstStyle/>
          <a:p>
            <a:r>
              <a:rPr lang="en-US" sz="3000" dirty="0"/>
              <a:t>Processing collections with functional programming:</a:t>
            </a:r>
          </a:p>
          <a:p>
            <a:r>
              <a:rPr lang="en-US" sz="1900" b="1" dirty="0" err="1">
                <a:latin typeface="Lucida Console"/>
                <a:cs typeface="Lucida Console"/>
              </a:rPr>
              <a:t>val</a:t>
            </a:r>
            <a:r>
              <a:rPr lang="en-US" sz="1900" dirty="0">
                <a:latin typeface="Lucida Console"/>
                <a:cs typeface="Lucida Console"/>
              </a:rPr>
              <a:t> list = List(1, 2, 3)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list.foreach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</a:t>
            </a:r>
            <a:r>
              <a:rPr lang="en-US" sz="1900" dirty="0" err="1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(x)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prints 1, 2, 3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list.foreach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 err="1">
                <a:solidFill>
                  <a:srgbClr val="FF0080"/>
                </a:solidFill>
                <a:latin typeface="Lucida Console"/>
                <a:cs typeface="Lucida Console"/>
              </a:rPr>
              <a:t>println</a:t>
            </a:r>
            <a:r>
              <a:rPr lang="en-US" sz="1900" dirty="0">
                <a:latin typeface="Lucida Console"/>
                <a:cs typeface="Lucida Console"/>
              </a:rPr>
              <a:t>)  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same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x + 2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List(3, 4, 5)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+ 2</a:t>
            </a:r>
            <a:r>
              <a:rPr lang="en-US" sz="1900" dirty="0">
                <a:latin typeface="Lucida Console"/>
                <a:cs typeface="Lucida Console"/>
              </a:rPr>
              <a:t>)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 // same, with placeholder notation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list.filter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x =&gt; x % 2 == 1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List(1, 3)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list.filter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% 2 == 1</a:t>
            </a:r>
            <a:r>
              <a:rPr lang="en-US" sz="1900" dirty="0">
                <a:latin typeface="Lucida Console"/>
                <a:cs typeface="Lucida Console"/>
              </a:rPr>
              <a:t>)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List(1, 3)</a:t>
            </a:r>
          </a:p>
          <a:p>
            <a:r>
              <a:rPr lang="en-US" sz="1900" dirty="0" err="1">
                <a:latin typeface="Lucida Console"/>
                <a:cs typeface="Lucida Console"/>
              </a:rPr>
              <a:t>list.reduce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(x, y) =&gt; x + y</a:t>
            </a:r>
            <a:r>
              <a:rPr lang="en-US" sz="1900" dirty="0">
                <a:latin typeface="Lucida Console"/>
                <a:cs typeface="Lucida Console"/>
              </a:rPr>
              <a:t>)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6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list.reduce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>
                <a:solidFill>
                  <a:srgbClr val="FF0080"/>
                </a:solidFill>
                <a:latin typeface="Lucida Console"/>
                <a:cs typeface="Lucida Console"/>
              </a:rPr>
              <a:t>_ + _</a:t>
            </a:r>
            <a:r>
              <a:rPr lang="en-US" sz="1900" dirty="0">
                <a:latin typeface="Lucida Console"/>
                <a:cs typeface="Lucida Console"/>
              </a:rPr>
              <a:t>)    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=&gt; 6</a:t>
            </a:r>
          </a:p>
          <a:p>
            <a:endParaRPr lang="en-US" sz="1900" dirty="0">
              <a:latin typeface="Lucida Console"/>
              <a:cs typeface="Lucida Console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dirty="0"/>
              <a:t>Quick Tour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4552759" y="2157944"/>
            <a:ext cx="3515896" cy="469232"/>
          </a:xfrm>
          <a:prstGeom prst="wedgeRectCallout">
            <a:avLst>
              <a:gd name="adj1" fmla="val -58681"/>
              <a:gd name="adj2" fmla="val 99317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Function expression (closure)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1000" y="6129748"/>
            <a:ext cx="8382000" cy="59456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 type="none" w="med" len="med"/>
            <a:tailEnd type="non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All of these leave the list unchanged (List is immutable)</a:t>
            </a:r>
          </a:p>
        </p:txBody>
      </p:sp>
    </p:spTree>
    <p:extLst>
      <p:ext uri="{BB962C8B-B14F-4D97-AF65-F5344CB8AC3E}">
        <p14:creationId xmlns:p14="http://schemas.microsoft.com/office/powerpoint/2010/main" val="98838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animBg="1"/>
      <p:bldP spid="9" grpId="1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Closure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dirty="0">
                <a:latin typeface="Lucida Console"/>
                <a:cs typeface="Lucida Console"/>
              </a:rPr>
              <a:t>(x: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) =&gt; x + 2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full version</a:t>
            </a:r>
          </a:p>
          <a:p>
            <a:r>
              <a:rPr lang="en-US" sz="1900" dirty="0">
                <a:latin typeface="Lucida Console"/>
                <a:cs typeface="Lucida Console"/>
              </a:rPr>
              <a:t>x =&gt; x + 2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type inferred</a:t>
            </a:r>
          </a:p>
          <a:p>
            <a:r>
              <a:rPr lang="en-US" sz="1900" dirty="0">
                <a:latin typeface="Lucida Console"/>
                <a:cs typeface="Lucida Console"/>
              </a:rPr>
              <a:t>_ + 2 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when each argument is used exactly once</a:t>
            </a:r>
          </a:p>
          <a:p>
            <a:r>
              <a:rPr lang="en-US" sz="1900" dirty="0">
                <a:latin typeface="Lucida Console"/>
                <a:cs typeface="Lucida Console"/>
              </a:rPr>
              <a:t>x =&gt; {       </a:t>
            </a:r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when body is a block of code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</a:t>
            </a:r>
            <a:r>
              <a:rPr lang="en-US" sz="1900" b="1" dirty="0" err="1">
                <a:latin typeface="Lucida Console"/>
                <a:cs typeface="Lucida Console"/>
              </a:rPr>
              <a:t>val</a:t>
            </a:r>
            <a:r>
              <a:rPr lang="en-US" sz="1900" dirty="0">
                <a:latin typeface="Lucida Console"/>
                <a:cs typeface="Lucida Console"/>
              </a:rPr>
              <a:t> </a:t>
            </a:r>
            <a:r>
              <a:rPr lang="en-US" sz="1900" dirty="0" err="1">
                <a:latin typeface="Lucida Console"/>
                <a:cs typeface="Lucida Console"/>
              </a:rPr>
              <a:t>numberToAdd</a:t>
            </a:r>
            <a:r>
              <a:rPr lang="en-US" sz="1900" dirty="0">
                <a:latin typeface="Lucida Console"/>
                <a:cs typeface="Lucida Console"/>
              </a:rPr>
              <a:t> = 2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  x + </a:t>
            </a:r>
            <a:r>
              <a:rPr lang="en-US" sz="1900" dirty="0" err="1">
                <a:latin typeface="Lucida Console"/>
                <a:cs typeface="Lucida Console"/>
              </a:rPr>
              <a:t>numberToAdd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dirty="0">
                <a:latin typeface="Lucida Console"/>
                <a:cs typeface="Lucida Console"/>
              </a:rPr>
              <a:t>}</a:t>
            </a:r>
            <a:br>
              <a:rPr lang="en-US" sz="1000" dirty="0">
                <a:latin typeface="Lucida Console"/>
                <a:cs typeface="Lucida Console"/>
              </a:rPr>
            </a:br>
            <a:endParaRPr lang="en-US" sz="1000" dirty="0">
              <a:latin typeface="Lucida Console"/>
              <a:cs typeface="Lucida Console"/>
            </a:endParaRPr>
          </a:p>
          <a:p>
            <a:r>
              <a:rPr lang="en-US" sz="1900" dirty="0">
                <a:solidFill>
                  <a:srgbClr val="008040"/>
                </a:solidFill>
                <a:latin typeface="Lucida Console"/>
                <a:cs typeface="Lucida Console"/>
              </a:rPr>
              <a:t>// If closure is too long, can always pass a function</a:t>
            </a:r>
            <a:br>
              <a:rPr lang="en-US" sz="1900" dirty="0">
                <a:latin typeface="Lucida Console"/>
                <a:cs typeface="Lucida Console"/>
              </a:rPr>
            </a:br>
            <a:r>
              <a:rPr lang="en-US" sz="1900" b="1" dirty="0" err="1">
                <a:latin typeface="Lucida Console"/>
                <a:cs typeface="Lucida Console"/>
              </a:rPr>
              <a:t>def</a:t>
            </a:r>
            <a:r>
              <a:rPr lang="en-US" sz="1900" dirty="0">
                <a:latin typeface="Lucida Console"/>
                <a:cs typeface="Lucida Console"/>
              </a:rPr>
              <a:t> </a:t>
            </a:r>
            <a:r>
              <a:rPr lang="en-US" sz="1900" dirty="0" err="1">
                <a:latin typeface="Lucida Console"/>
                <a:cs typeface="Lucida Console"/>
              </a:rPr>
              <a:t>addTwo</a:t>
            </a:r>
            <a:r>
              <a:rPr lang="en-US" sz="1900" dirty="0">
                <a:latin typeface="Lucida Console"/>
                <a:cs typeface="Lucida Console"/>
              </a:rPr>
              <a:t>(x: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): </a:t>
            </a:r>
            <a:r>
              <a:rPr lang="en-US" sz="1900" dirty="0" err="1">
                <a:latin typeface="Lucida Console"/>
                <a:cs typeface="Lucida Console"/>
              </a:rPr>
              <a:t>Int</a:t>
            </a:r>
            <a:r>
              <a:rPr lang="en-US" sz="1900" dirty="0">
                <a:latin typeface="Lucida Console"/>
                <a:cs typeface="Lucida Console"/>
              </a:rPr>
              <a:t> = x + 2</a:t>
            </a:r>
            <a:br>
              <a:rPr lang="en-US" sz="1900" dirty="0">
                <a:latin typeface="Lucida Console"/>
                <a:cs typeface="Lucida Console"/>
              </a:rPr>
            </a:br>
            <a:br>
              <a:rPr lang="en-US" sz="1000" dirty="0">
                <a:latin typeface="Lucida Console"/>
                <a:cs typeface="Lucida Console"/>
              </a:rPr>
            </a:br>
            <a:r>
              <a:rPr lang="en-US" sz="1900" dirty="0" err="1">
                <a:latin typeface="Lucida Console"/>
                <a:cs typeface="Lucida Console"/>
              </a:rPr>
              <a:t>list.map</a:t>
            </a:r>
            <a:r>
              <a:rPr lang="en-US" sz="1900" dirty="0">
                <a:latin typeface="Lucida Console"/>
                <a:cs typeface="Lucida Console"/>
              </a:rPr>
              <a:t>(</a:t>
            </a:r>
            <a:r>
              <a:rPr lang="en-US" sz="1900" dirty="0" err="1">
                <a:latin typeface="Lucida Console"/>
                <a:cs typeface="Lucida Console"/>
              </a:rPr>
              <a:t>addTwo</a:t>
            </a:r>
            <a:r>
              <a:rPr lang="en-US" sz="1900" dirty="0">
                <a:latin typeface="Lucida Console"/>
                <a:cs typeface="Lucida Console"/>
              </a:rPr>
              <a:t>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249819" y="5926221"/>
            <a:ext cx="3903581" cy="703179"/>
          </a:xfrm>
          <a:prstGeom prst="wedgeRectCallout">
            <a:avLst>
              <a:gd name="adj1" fmla="val -72441"/>
              <a:gd name="adj2" fmla="val -55522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/>
              <a:t>Scala</a:t>
            </a:r>
            <a:r>
              <a:rPr lang="en-US" sz="2100" dirty="0"/>
              <a:t> allows defining a “local function” inside another function</a:t>
            </a:r>
          </a:p>
        </p:txBody>
      </p:sp>
    </p:spTree>
    <p:extLst>
      <p:ext uri="{BB962C8B-B14F-4D97-AF65-F5344CB8AC3E}">
        <p14:creationId xmlns:p14="http://schemas.microsoft.com/office/powerpoint/2010/main" val="52589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5500" dirty="0"/>
              <a:t>Other Collection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4432"/>
            <a:ext cx="8229600" cy="1401762"/>
          </a:xfrm>
        </p:spPr>
        <p:txBody>
          <a:bodyPr/>
          <a:lstStyle/>
          <a:p>
            <a:r>
              <a:rPr lang="en-US" sz="3100" dirty="0" err="1"/>
              <a:t>Scala</a:t>
            </a:r>
            <a:r>
              <a:rPr lang="en-US" sz="3100" dirty="0"/>
              <a:t> collections provide many other functional methods; for example, Google for “</a:t>
            </a:r>
            <a:r>
              <a:rPr lang="en-US" sz="3100" dirty="0" err="1"/>
              <a:t>Scala</a:t>
            </a:r>
            <a:r>
              <a:rPr lang="en-US" sz="3100" dirty="0"/>
              <a:t> </a:t>
            </a:r>
            <a:r>
              <a:rPr lang="en-US" sz="3100" dirty="0" err="1"/>
              <a:t>Seq</a:t>
            </a:r>
            <a:r>
              <a:rPr lang="en-US" sz="3100" dirty="0"/>
              <a:t>”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59875"/>
              </p:ext>
            </p:extLst>
          </p:nvPr>
        </p:nvGraphicFramePr>
        <p:xfrm>
          <a:off x="457200" y="2718076"/>
          <a:ext cx="8229600" cy="3940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788">
                <a:tc>
                  <a:txBody>
                    <a:bodyPr/>
                    <a:lstStyle/>
                    <a:p>
                      <a:r>
                        <a:rPr lang="en-US" sz="2000" dirty="0"/>
                        <a:t>Method on </a:t>
                      </a:r>
                      <a:r>
                        <a:rPr lang="en-US" sz="2000" dirty="0" err="1"/>
                        <a:t>Seq</a:t>
                      </a:r>
                      <a:r>
                        <a:rPr lang="en-US" sz="2000" dirty="0"/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map(f: T =&gt; U):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[U]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Pass each element through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flatMap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 =&gt; </a:t>
                      </a:r>
                      <a:r>
                        <a:rPr lang="en-US" sz="1700" baseline="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[U]): </a:t>
                      </a:r>
                      <a:r>
                        <a:rPr lang="en-US" sz="1700" baseline="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[U]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One-to-many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filter(f: T =&gt; Boolean):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Keep elements passing 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exists(f: T =&gt; Boolean): 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True if one element passes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forall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Boolean): 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True if all elements 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reduce(f: (T, T)</a:t>
                      </a:r>
                      <a:r>
                        <a:rPr lang="en-US" sz="1700" baseline="0" dirty="0">
                          <a:latin typeface="Lucida Console"/>
                          <a:cs typeface="Lucida Console"/>
                        </a:rPr>
                        <a:t> =&gt; T): T</a:t>
                      </a:r>
                      <a:endParaRPr lang="en-US" sz="1700" dirty="0">
                        <a:latin typeface="Lucida Console"/>
                        <a:cs typeface="Lucida Conso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Merge</a:t>
                      </a:r>
                      <a:r>
                        <a:rPr lang="en-US" sz="1900" baseline="0" dirty="0"/>
                        <a:t> elements using f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groupBy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K): Map[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K,List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Group elements by f(element)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4027">
                <a:tc>
                  <a:txBody>
                    <a:bodyPr/>
                    <a:lstStyle/>
                    <a:p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sortBy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(f: T =&gt; K): </a:t>
                      </a:r>
                      <a:r>
                        <a:rPr lang="en-US" sz="1700" dirty="0" err="1">
                          <a:latin typeface="Lucida Console"/>
                          <a:cs typeface="Lucida Console"/>
                        </a:rPr>
                        <a:t>Seq</a:t>
                      </a:r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[T]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Sort </a:t>
                      </a:r>
                      <a:r>
                        <a:rPr lang="en-US" sz="1900" baseline="0" dirty="0"/>
                        <a:t>elements by f(element)</a:t>
                      </a:r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266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Lucida Console"/>
                          <a:cs typeface="Lucida Console"/>
                        </a:rPr>
                        <a:t>. . 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99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71800"/>
            <a:ext cx="3886200" cy="32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5747" y="1752600"/>
            <a:ext cx="293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Gill Sans Light"/>
                <a:cs typeface="Gill Sans Light"/>
              </a:rPr>
              <a:t>Supply Chain:</a:t>
            </a:r>
          </a:p>
          <a:p>
            <a:r>
              <a:rPr lang="en-US" sz="1800" dirty="0">
                <a:latin typeface="Gill Sans Light"/>
                <a:cs typeface="Gill Sans Light"/>
              </a:rPr>
              <a:t>Vertices: Suppliers/Consumers</a:t>
            </a:r>
          </a:p>
          <a:p>
            <a:r>
              <a:rPr lang="en-US" sz="1800" dirty="0">
                <a:latin typeface="Gill Sans Light"/>
                <a:cs typeface="Gill Sans Light"/>
              </a:rPr>
              <a:t>Edges: Exchange of Goods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5884" y="1447800"/>
            <a:ext cx="4478104" cy="4961930"/>
            <a:chOff x="4115884" y="1447800"/>
            <a:chExt cx="4478104" cy="49619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5884" y="1447800"/>
              <a:ext cx="4478104" cy="3810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05400" y="5486400"/>
              <a:ext cx="344585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Gill Sans Light"/>
                  <a:cs typeface="Gill Sans Light"/>
                </a:rPr>
                <a:t>Transaction Networks (e.g., </a:t>
              </a:r>
              <a:r>
                <a:rPr lang="en-US" sz="1800" dirty="0" err="1">
                  <a:latin typeface="Gill Sans Light"/>
                  <a:cs typeface="Gill Sans Light"/>
                </a:rPr>
                <a:t>Bitcoin</a:t>
              </a:r>
              <a:r>
                <a:rPr lang="en-US" sz="1800" dirty="0">
                  <a:latin typeface="Gill Sans Light"/>
                  <a:cs typeface="Gill Sans Light"/>
                </a:rPr>
                <a:t>):</a:t>
              </a:r>
            </a:p>
            <a:p>
              <a:r>
                <a:rPr lang="en-US" sz="1800" dirty="0">
                  <a:latin typeface="Gill Sans Light"/>
                  <a:cs typeface="Gill Sans Light"/>
                </a:rPr>
                <a:t>Vertices: Users</a:t>
              </a:r>
            </a:p>
            <a:p>
              <a:r>
                <a:rPr lang="en-US" sz="1800" dirty="0">
                  <a:latin typeface="Gill Sans Light"/>
                  <a:cs typeface="Gill Sans Light"/>
                </a:rPr>
                <a:t>Edges: Exchange of Currency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2400" y="6017538"/>
            <a:ext cx="7620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Gill Sans Light"/>
                <a:cs typeface="Gill Sans Light"/>
                <a:hlinkClick r:id="rId5"/>
              </a:rPr>
              <a:t>http://anonymity-in-bitcoin.blogspot.com/2011/07/bitcoin-is-not-anonymous.html</a:t>
            </a:r>
            <a:endParaRPr lang="en-US" sz="11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48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6.2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i] = \alpha + \left( 1 - \alpha \right)  \sum_{(j,i) \in E} \frac{1}{L[j]} R[j]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46"/>
  <p:tag name="PICTUREFILESIZE" val="76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&#10;\[&#10;R[5] = \alpha + \left( 1 - \alpha \right)  &#10;\left( \frac{1}{3} R[1] + \frac{1}{1} R[4] \right)&#10;\]&#10;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159"/>
  <p:tag name="PICTUREFILESIZE" val="70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2|2.1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3.7|4.3|6.3|7.7|1.7|1.2|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7.7|4.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Default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122716</TotalTime>
  <Words>4565</Words>
  <Application>Microsoft Macintosh PowerPoint</Application>
  <PresentationFormat>On-screen Show (4:3)</PresentationFormat>
  <Paragraphs>1344</Paragraphs>
  <Slides>89</Slides>
  <Notes>52</Notes>
  <HiddenSlides>6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12" baseType="lpstr">
      <vt:lpstr>Arial</vt:lpstr>
      <vt:lpstr>Calibri</vt:lpstr>
      <vt:lpstr>Consolas</vt:lpstr>
      <vt:lpstr>Corbel</vt:lpstr>
      <vt:lpstr>Gill Sans</vt:lpstr>
      <vt:lpstr>Gill Sans Light</vt:lpstr>
      <vt:lpstr>Helvetica</vt:lpstr>
      <vt:lpstr>Helvetica Neue</vt:lpstr>
      <vt:lpstr>Helvetica Neue Light</vt:lpstr>
      <vt:lpstr>Lucida Console</vt:lpstr>
      <vt:lpstr>Lucida Grande</vt:lpstr>
      <vt:lpstr>Menlo Regular</vt:lpstr>
      <vt:lpstr>Tahoma</vt:lpstr>
      <vt:lpstr>Times</vt:lpstr>
      <vt:lpstr>Wingdings</vt:lpstr>
      <vt:lpstr>1_Office Theme</vt:lpstr>
      <vt:lpstr>3_select-template</vt:lpstr>
      <vt:lpstr>3_Office Theme</vt:lpstr>
      <vt:lpstr>6_Office Theme</vt:lpstr>
      <vt:lpstr>2_Office Theme</vt:lpstr>
      <vt:lpstr>4_Office Theme</vt:lpstr>
      <vt:lpstr>Default Theme</vt:lpstr>
      <vt:lpstr>Equation</vt:lpstr>
      <vt:lpstr>Introduction to Graph Analytics SEAS 6401 Introduction to Data Science </vt:lpstr>
      <vt:lpstr>Outline</vt:lpstr>
      <vt:lpstr>Graph structured data is everywhere …</vt:lpstr>
      <vt:lpstr>Social Network</vt:lpstr>
      <vt:lpstr>Actual Social Graph</vt:lpstr>
      <vt:lpstr>Web Graphs</vt:lpstr>
      <vt:lpstr>Web Graphs</vt:lpstr>
      <vt:lpstr>Semantic Networks</vt:lpstr>
      <vt:lpstr>Transaction Networks</vt:lpstr>
      <vt:lpstr>Transaction Networks</vt:lpstr>
      <vt:lpstr>Biological Networks</vt:lpstr>
      <vt:lpstr>Biological Networks</vt:lpstr>
      <vt:lpstr>Communication Networks</vt:lpstr>
      <vt:lpstr>Who Talks to Whom Graph</vt:lpstr>
      <vt:lpstr>User - Item Graphs (Recommender Systems)</vt:lpstr>
      <vt:lpstr>Graphical Models</vt:lpstr>
      <vt:lpstr>Co-Authorship Network</vt:lpstr>
      <vt:lpstr>Others?</vt:lpstr>
      <vt:lpstr>Common properties of  graphs derived from  natural phenomena</vt:lpstr>
      <vt:lpstr>Power-Law Degree Distribution</vt:lpstr>
      <vt:lpstr>Giant Connected Component</vt:lpstr>
      <vt:lpstr>Densification</vt:lpstr>
      <vt:lpstr>Community Structure</vt:lpstr>
      <vt:lpstr>Graph Algorithms “Think Globally,  Act Locally”</vt:lpstr>
      <vt:lpstr>PageRank (Centrality Measures)</vt:lpstr>
      <vt:lpstr>Predicting Behavior</vt:lpstr>
      <vt:lpstr>Mean Field Algorithm</vt:lpstr>
      <vt:lpstr>Label Propagation  (Structured Prediction)</vt:lpstr>
      <vt:lpstr>Recommending Products</vt:lpstr>
      <vt:lpstr>Recommending Products</vt:lpstr>
      <vt:lpstr>PowerPoint Presentation</vt:lpstr>
      <vt:lpstr>Finding Communities</vt:lpstr>
      <vt:lpstr>Counting Triangles</vt:lpstr>
      <vt:lpstr>Connected Components</vt:lpstr>
      <vt:lpstr>Putting it All Together</vt:lpstr>
      <vt:lpstr>Many Other Graph Algorithms</vt:lpstr>
      <vt:lpstr>The Graph-Parallel Pattern</vt:lpstr>
      <vt:lpstr>Graph-Parallel Systems</vt:lpstr>
      <vt:lpstr>The Vertex Program Abstraction</vt:lpstr>
      <vt:lpstr>Iterative Bulk Synchronous Execution</vt:lpstr>
      <vt:lpstr>Graph-Parallel Systems</vt:lpstr>
      <vt:lpstr>Graph System Optimizations</vt:lpstr>
      <vt:lpstr>PowerPoint Presentation</vt:lpstr>
      <vt:lpstr>GAS Decomposition</vt:lpstr>
      <vt:lpstr>2D Partitioning</vt:lpstr>
      <vt:lpstr>Minimizing Communication in PowerGraph</vt:lpstr>
      <vt:lpstr>Shrinking Working Sets</vt:lpstr>
      <vt:lpstr>The GraphLab (Pull) Abstraction</vt:lpstr>
      <vt:lpstr>PowerPoint Presentation</vt:lpstr>
      <vt:lpstr>Triangle Counting on Twitter</vt:lpstr>
      <vt:lpstr>Graph Analytics Pipeline</vt:lpstr>
      <vt:lpstr>Tables</vt:lpstr>
      <vt:lpstr>Graphs</vt:lpstr>
      <vt:lpstr>Separate Systems</vt:lpstr>
      <vt:lpstr>Separate Systems</vt:lpstr>
      <vt:lpstr>Separate Systems</vt:lpstr>
      <vt:lpstr>Separate systems  for each view can be difficult to use and inefficient </vt:lpstr>
      <vt:lpstr>Difficult to Program and Use</vt:lpstr>
      <vt:lpstr>Inefficient</vt:lpstr>
      <vt:lpstr>The GraphX Unified Approach</vt:lpstr>
      <vt:lpstr>PowerPoint Presentation</vt:lpstr>
      <vt:lpstr>View a Graph as a Table</vt:lpstr>
      <vt:lpstr>Spark Table Operators</vt:lpstr>
      <vt:lpstr>Graph Operators (Scala)</vt:lpstr>
      <vt:lpstr>Graph Operators (Scala)</vt:lpstr>
      <vt:lpstr>Triplets Join Vertices and Edges</vt:lpstr>
      <vt:lpstr>Map-Reduce Triplets</vt:lpstr>
      <vt:lpstr>Using these basic GraphX operators  we implemented Pregel and GraphLab  in under 50 lines of code!</vt:lpstr>
      <vt:lpstr>The GraphX Stack (Lines of Code)</vt:lpstr>
      <vt:lpstr>We express enhanced Pregel and GraphLab  abstractions using the GraphX operators in less than 50 lines of code!</vt:lpstr>
      <vt:lpstr>Enhanced Pregel in GraphX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Performance Comparisons</vt:lpstr>
      <vt:lpstr>GraphX scales to larger graphs</vt:lpstr>
      <vt:lpstr>PageRank is just one stage….            What about a pipeline?</vt:lpstr>
      <vt:lpstr>A Small Pipeline in GraphX</vt:lpstr>
      <vt:lpstr>Open Source Project</vt:lpstr>
      <vt:lpstr>Graph Processing Systems</vt:lpstr>
      <vt:lpstr>Graph Database Technologies</vt:lpstr>
      <vt:lpstr>About Scala</vt:lpstr>
      <vt:lpstr>Quick Tour</vt:lpstr>
      <vt:lpstr>Quick Tour</vt:lpstr>
      <vt:lpstr>PowerPoint Presentation</vt:lpstr>
      <vt:lpstr>Scala Closure Syntax</vt:lpstr>
      <vt:lpstr>Other Collection Methods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Harvey, Benjamin Simeon</cp:lastModifiedBy>
  <cp:revision>6110</cp:revision>
  <cp:lastPrinted>2013-02-11T05:20:40Z</cp:lastPrinted>
  <dcterms:created xsi:type="dcterms:W3CDTF">2010-06-28T20:28:41Z</dcterms:created>
  <dcterms:modified xsi:type="dcterms:W3CDTF">2019-11-26T21:52:35Z</dcterms:modified>
</cp:coreProperties>
</file>